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8" r:id="rId2"/>
    <p:sldId id="473" r:id="rId3"/>
    <p:sldId id="626" r:id="rId4"/>
    <p:sldId id="715" r:id="rId5"/>
    <p:sldId id="627" r:id="rId6"/>
    <p:sldId id="628" r:id="rId7"/>
    <p:sldId id="629" r:id="rId8"/>
    <p:sldId id="630" r:id="rId9"/>
    <p:sldId id="631" r:id="rId10"/>
    <p:sldId id="716" r:id="rId11"/>
    <p:sldId id="717" r:id="rId12"/>
    <p:sldId id="632" r:id="rId13"/>
    <p:sldId id="702" r:id="rId14"/>
    <p:sldId id="635" r:id="rId15"/>
    <p:sldId id="636" r:id="rId16"/>
    <p:sldId id="637" r:id="rId17"/>
    <p:sldId id="699" r:id="rId18"/>
    <p:sldId id="638" r:id="rId19"/>
    <p:sldId id="639" r:id="rId20"/>
    <p:sldId id="640" r:id="rId21"/>
    <p:sldId id="641" r:id="rId22"/>
    <p:sldId id="704" r:id="rId23"/>
    <p:sldId id="705" r:id="rId24"/>
    <p:sldId id="706" r:id="rId25"/>
    <p:sldId id="707" r:id="rId26"/>
    <p:sldId id="708" r:id="rId27"/>
    <p:sldId id="654" r:id="rId28"/>
    <p:sldId id="709" r:id="rId29"/>
    <p:sldId id="656" r:id="rId30"/>
    <p:sldId id="657" r:id="rId31"/>
    <p:sldId id="658" r:id="rId32"/>
    <p:sldId id="710" r:id="rId33"/>
    <p:sldId id="711" r:id="rId34"/>
    <p:sldId id="712" r:id="rId35"/>
    <p:sldId id="703" r:id="rId36"/>
    <p:sldId id="666" r:id="rId37"/>
    <p:sldId id="663" r:id="rId38"/>
    <p:sldId id="667" r:id="rId39"/>
    <p:sldId id="700" r:id="rId40"/>
    <p:sldId id="718" r:id="rId41"/>
    <p:sldId id="669" r:id="rId42"/>
    <p:sldId id="701" r:id="rId43"/>
    <p:sldId id="671" r:id="rId44"/>
    <p:sldId id="672" r:id="rId45"/>
    <p:sldId id="673" r:id="rId46"/>
    <p:sldId id="713" r:id="rId47"/>
    <p:sldId id="675" r:id="rId48"/>
    <p:sldId id="677" r:id="rId49"/>
    <p:sldId id="714" r:id="rId50"/>
    <p:sldId id="679" r:id="rId51"/>
    <p:sldId id="680" r:id="rId52"/>
    <p:sldId id="683" r:id="rId53"/>
    <p:sldId id="685" r:id="rId54"/>
    <p:sldId id="686" r:id="rId55"/>
    <p:sldId id="687" r:id="rId5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1492C7"/>
    <a:srgbClr val="1291C3"/>
    <a:srgbClr val="89BCC3"/>
    <a:srgbClr val="C85831"/>
    <a:srgbClr val="F0B884"/>
    <a:srgbClr val="456C7A"/>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25" autoAdjust="0"/>
    <p:restoredTop sz="73635" autoAdjust="0"/>
  </p:normalViewPr>
  <p:slideViewPr>
    <p:cSldViewPr snapToGrid="0">
      <p:cViewPr>
        <p:scale>
          <a:sx n="100" d="100"/>
          <a:sy n="100" d="100"/>
        </p:scale>
        <p:origin x="976"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30" d="100"/>
          <a:sy n="130" d="100"/>
        </p:scale>
        <p:origin x="-1278" y="27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6.emf"/><Relationship Id="rId2" Type="http://schemas.openxmlformats.org/officeDocument/2006/relationships/image" Target="../media/image8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9.emf"/><Relationship Id="rId2" Type="http://schemas.openxmlformats.org/officeDocument/2006/relationships/image" Target="../media/image9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0.wmf"/><Relationship Id="rId2" Type="http://schemas.openxmlformats.org/officeDocument/2006/relationships/image" Target="../media/image10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 Id="rId3"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8E00202D-6582-444D-BED2-A71079A0A105}"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F258B6C-CF21-E740-A3D4-9B1E9B99395B}" type="slidenum">
              <a:rPr lang="en-US"/>
              <a:pPr/>
              <a:t>‹#›</a:t>
            </a:fld>
            <a:endParaRPr lang="en-US"/>
          </a:p>
        </p:txBody>
      </p:sp>
    </p:spTree>
    <p:extLst>
      <p:ext uri="{BB962C8B-B14F-4D97-AF65-F5344CB8AC3E}">
        <p14:creationId xmlns:p14="http://schemas.microsoft.com/office/powerpoint/2010/main" val="3151830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47240084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a:lstStyle/>
          <a:p>
            <a:r>
              <a:rPr lang="en-US" b="1" i="1" dirty="0"/>
              <a:t>Pre-class music: </a:t>
            </a:r>
            <a:r>
              <a:rPr lang="en-US" dirty="0"/>
              <a:t>“Irreplaceable” by Beyoncé </a:t>
            </a:r>
            <a:r>
              <a:rPr lang="en-US" dirty="0" smtClean="0"/>
              <a:t>(See Tip </a:t>
            </a:r>
            <a:r>
              <a:rPr lang="en-US" dirty="0"/>
              <a:t>#124)</a:t>
            </a:r>
          </a:p>
          <a:p>
            <a:endParaRPr lang="en-US" dirty="0"/>
          </a:p>
          <a:p>
            <a:r>
              <a:rPr lang="en-US" dirty="0"/>
              <a:t>You can introduce the lecture on elasticity by playing this song, and asking students, “Is </a:t>
            </a:r>
            <a:r>
              <a:rPr lang="en-US" dirty="0" smtClean="0"/>
              <a:t>Beyoncé's </a:t>
            </a:r>
            <a:r>
              <a:rPr lang="en-US" dirty="0"/>
              <a:t>demand for her boyfriend elastic or inelastic?” It will become clear that he is replaceable, meaning her demand is elastic.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marL="0" lvl="1"/>
            <a:r>
              <a:rPr lang="en-US" b="1" i="1" dirty="0">
                <a:cs typeface="MS PGothic" pitchFamily="34" charset="-128"/>
              </a:rPr>
              <a:t>Lecture notes:</a:t>
            </a:r>
          </a:p>
          <a:p>
            <a:r>
              <a:rPr lang="en-US" dirty="0"/>
              <a:t>When the price of a good rises, the consumer will typically want to buy less.</a:t>
            </a:r>
          </a:p>
          <a:p>
            <a:endParaRPr lang="en-US" dirty="0"/>
          </a:p>
          <a:p>
            <a:r>
              <a:rPr lang="en-US" dirty="0"/>
              <a:t>Ask students to suggest some “necessities” in their lives. </a:t>
            </a:r>
          </a:p>
          <a:p>
            <a:endParaRPr lang="en-US" dirty="0"/>
          </a:p>
          <a:p>
            <a:r>
              <a:rPr lang="en-US" dirty="0"/>
              <a:t>Some possible “necessities” include:</a:t>
            </a:r>
          </a:p>
          <a:p>
            <a:pPr marL="171450" indent="-171450">
              <a:buFont typeface="Arial" charset="0"/>
              <a:buChar char="•"/>
            </a:pPr>
            <a:r>
              <a:rPr lang="en-US" dirty="0" smtClean="0"/>
              <a:t>Electricity</a:t>
            </a:r>
          </a:p>
          <a:p>
            <a:pPr marL="171450" indent="-171450">
              <a:buFont typeface="Arial" charset="0"/>
              <a:buChar char="•"/>
            </a:pPr>
            <a:r>
              <a:rPr lang="en-US" dirty="0" smtClean="0"/>
              <a:t>Internet</a:t>
            </a:r>
            <a:endParaRPr lang="en-US" dirty="0"/>
          </a:p>
          <a:p>
            <a:pPr marL="171450" indent="-171450">
              <a:buFont typeface="Arial" charset="0"/>
              <a:buChar char="•"/>
            </a:pPr>
            <a:r>
              <a:rPr lang="en-US" dirty="0" smtClean="0"/>
              <a:t>Gasoline</a:t>
            </a:r>
            <a:endParaRPr lang="en-US" dirty="0"/>
          </a:p>
          <a:p>
            <a:pPr marL="171450" indent="-171450">
              <a:buFont typeface="Arial" charset="0"/>
              <a:buChar char="•"/>
            </a:pPr>
            <a:r>
              <a:rPr lang="en-US" dirty="0" smtClean="0"/>
              <a:t>Mobile </a:t>
            </a:r>
            <a:r>
              <a:rPr lang="en-US" dirty="0"/>
              <a:t>phone </a:t>
            </a:r>
            <a:r>
              <a:rPr lang="en-US" dirty="0" smtClean="0"/>
              <a:t>service</a:t>
            </a:r>
          </a:p>
          <a:p>
            <a:pPr marL="171450" indent="-171450">
              <a:buFont typeface="Arial" charset="0"/>
              <a:buChar char="•"/>
            </a:pPr>
            <a:r>
              <a:rPr lang="en-US" dirty="0" smtClean="0"/>
              <a:t>Clean water</a:t>
            </a:r>
          </a:p>
          <a:p>
            <a:pPr marL="171450" indent="-171450">
              <a:buFont typeface="Arial" charset="0"/>
              <a:buChar char="•"/>
            </a:pPr>
            <a:r>
              <a:rPr lang="en-US" dirty="0" smtClean="0"/>
              <a:t>Medication</a:t>
            </a:r>
            <a:endParaRPr lang="en-US" dirty="0"/>
          </a:p>
          <a:p>
            <a:pPr marL="171450" indent="-171450">
              <a:buFont typeface="Arial" charset="0"/>
              <a:buChar char="•"/>
            </a:pPr>
            <a:r>
              <a:rPr lang="en-US" dirty="0" smtClean="0"/>
              <a:t>Toilet </a:t>
            </a:r>
            <a:r>
              <a:rPr lang="en-US" dirty="0"/>
              <a:t>paper</a:t>
            </a:r>
          </a:p>
          <a:p>
            <a:pPr>
              <a:buFontTx/>
              <a:buChar char="•"/>
            </a:pPr>
            <a:endParaRPr lang="en-US" dirty="0"/>
          </a:p>
          <a:p>
            <a:r>
              <a:rPr lang="en-US" dirty="0"/>
              <a:t>Now, ask them to list true “luxuries.”</a:t>
            </a:r>
          </a:p>
          <a:p>
            <a:endParaRPr lang="en-US" dirty="0"/>
          </a:p>
          <a:p>
            <a:r>
              <a:rPr lang="en-US" dirty="0"/>
              <a:t>Some possible “luxuries” include:</a:t>
            </a:r>
          </a:p>
          <a:p>
            <a:pPr marL="171450" indent="-171450">
              <a:buFont typeface="Arial" charset="0"/>
              <a:buChar char="•"/>
            </a:pPr>
            <a:r>
              <a:rPr lang="en-US" dirty="0" smtClean="0"/>
              <a:t>Vacations</a:t>
            </a:r>
          </a:p>
          <a:p>
            <a:pPr marL="171450" indent="-171450">
              <a:buFont typeface="Arial" charset="0"/>
              <a:buChar char="•"/>
            </a:pPr>
            <a:r>
              <a:rPr lang="en-US" dirty="0" smtClean="0"/>
              <a:t>Dining out</a:t>
            </a:r>
          </a:p>
          <a:p>
            <a:pPr marL="171450" indent="-171450">
              <a:buFont typeface="Arial" charset="0"/>
              <a:buChar char="•"/>
            </a:pPr>
            <a:r>
              <a:rPr lang="en-US" dirty="0" smtClean="0"/>
              <a:t>Jewelry</a:t>
            </a:r>
            <a:endParaRPr lang="en-US" dirty="0"/>
          </a:p>
          <a:p>
            <a:pPr marL="171450" indent="-171450">
              <a:buFont typeface="Arial" charset="0"/>
              <a:buChar char="•"/>
            </a:pPr>
            <a:r>
              <a:rPr lang="en-US" dirty="0" smtClean="0"/>
              <a:t>Designer clothes</a:t>
            </a:r>
          </a:p>
          <a:p>
            <a:pPr marL="171450" indent="-171450">
              <a:buFont typeface="Arial" charset="0"/>
              <a:buChar char="•"/>
            </a:pPr>
            <a:r>
              <a:rPr lang="en-US" dirty="0" smtClean="0"/>
              <a:t>Imported </a:t>
            </a:r>
            <a:r>
              <a:rPr lang="en-US" dirty="0"/>
              <a:t>beers</a:t>
            </a:r>
          </a:p>
          <a:p>
            <a:pPr>
              <a:buFontTx/>
              <a:buChar char="•"/>
            </a:pPr>
            <a:endParaRPr lang="en-US" dirty="0"/>
          </a:p>
          <a:p>
            <a:r>
              <a:rPr lang="en-US" dirty="0"/>
              <a:t>Follow up by asking them to consider how they would respond to a 10 percent change in the price of each.</a:t>
            </a:r>
          </a:p>
          <a:p>
            <a:pPr marL="171450" indent="-171450">
              <a:buFont typeface="Arial" charset="0"/>
              <a:buChar char="•"/>
            </a:pPr>
            <a:r>
              <a:rPr lang="en-US" dirty="0"/>
              <a:t>For which goods will they alter their purchases by the largest amount</a:t>
            </a:r>
            <a:r>
              <a:rPr lang="en-US" dirty="0" smtClean="0"/>
              <a:t>?</a:t>
            </a:r>
          </a:p>
          <a:p>
            <a:pPr marL="171450" indent="-171450">
              <a:buFont typeface="Arial" charset="0"/>
              <a:buChar char="•"/>
            </a:pPr>
            <a:endParaRPr lang="en-US" dirty="0" smtClean="0"/>
          </a:p>
          <a:p>
            <a:pPr marL="0" indent="0">
              <a:buFont typeface="Arial" charset="0"/>
              <a:buNone/>
            </a:pPr>
            <a:r>
              <a:rPr lang="en-US" dirty="0" smtClean="0"/>
              <a:t>[pills: Michelle Del </a:t>
            </a:r>
            <a:r>
              <a:rPr lang="en-US" dirty="0" err="1" smtClean="0"/>
              <a:t>Guercio</a:t>
            </a:r>
            <a:r>
              <a:rPr lang="en-US" dirty="0" smtClean="0"/>
              <a:t> / Photo Researchers / Getty Images/; ring: © </a:t>
            </a:r>
            <a:r>
              <a:rPr lang="en-US" dirty="0" err="1" smtClean="0"/>
              <a:t>Ragoarts</a:t>
            </a:r>
            <a:r>
              <a:rPr lang="en-US" dirty="0" smtClean="0"/>
              <a:t> | </a:t>
            </a:r>
            <a:r>
              <a:rPr lang="en-US" dirty="0" err="1" smtClean="0"/>
              <a:t>Dreamstime.com</a:t>
            </a:r>
            <a:r>
              <a:rPr lang="en-US" dirty="0" smtClean="0"/>
              <a: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marL="0" lvl="1"/>
            <a:r>
              <a:rPr lang="en-US" b="1" i="1" dirty="0">
                <a:cs typeface="MS PGothic" pitchFamily="34" charset="-128"/>
              </a:rPr>
              <a:t>Lecture notes:</a:t>
            </a:r>
          </a:p>
          <a:p>
            <a:endParaRPr lang="en-US" dirty="0"/>
          </a:p>
          <a:p>
            <a:r>
              <a:rPr lang="en-US" dirty="0"/>
              <a:t>Examples of broadly defined:</a:t>
            </a:r>
          </a:p>
          <a:p>
            <a:pPr marL="171450" indent="-171450">
              <a:buFont typeface="Arial" charset="0"/>
              <a:buChar char="•"/>
            </a:pPr>
            <a:r>
              <a:rPr lang="en-US" dirty="0"/>
              <a:t>Ice </a:t>
            </a:r>
            <a:r>
              <a:rPr lang="en-US" dirty="0" smtClean="0"/>
              <a:t>cream</a:t>
            </a:r>
          </a:p>
          <a:p>
            <a:pPr marL="171450" indent="-171450">
              <a:buFont typeface="Arial" charset="0"/>
              <a:buChar char="•"/>
            </a:pPr>
            <a:r>
              <a:rPr lang="en-US" dirty="0" smtClean="0"/>
              <a:t>Breakfast cereal</a:t>
            </a:r>
          </a:p>
          <a:p>
            <a:pPr marL="171450" indent="-171450">
              <a:buFont typeface="Arial" charset="0"/>
              <a:buChar char="•"/>
            </a:pPr>
            <a:r>
              <a:rPr lang="en-US" dirty="0" smtClean="0"/>
              <a:t>Cars</a:t>
            </a:r>
            <a:endParaRPr lang="en-US" dirty="0"/>
          </a:p>
          <a:p>
            <a:pPr marL="171450" indent="-171450">
              <a:buFont typeface="Arial" charset="0"/>
              <a:buChar char="•"/>
            </a:pPr>
            <a:r>
              <a:rPr lang="en-US" dirty="0" smtClean="0"/>
              <a:t>TVs</a:t>
            </a:r>
            <a:endParaRPr lang="en-US" dirty="0"/>
          </a:p>
          <a:p>
            <a:endParaRPr lang="en-US" dirty="0"/>
          </a:p>
          <a:p>
            <a:r>
              <a:rPr lang="en-US" dirty="0"/>
              <a:t>Examples of narrowly defined:</a:t>
            </a:r>
          </a:p>
          <a:p>
            <a:pPr marL="171450" indent="-171450">
              <a:buFont typeface="Arial" charset="0"/>
              <a:buChar char="•"/>
            </a:pPr>
            <a:r>
              <a:rPr lang="en-US" dirty="0"/>
              <a:t>Breyer’s French vanilla ice </a:t>
            </a:r>
            <a:r>
              <a:rPr lang="en-US" dirty="0" smtClean="0"/>
              <a:t>cream</a:t>
            </a:r>
          </a:p>
          <a:p>
            <a:pPr marL="171450" indent="-171450">
              <a:buFont typeface="Arial" charset="0"/>
              <a:buChar char="•"/>
            </a:pPr>
            <a:r>
              <a:rPr lang="en-US" dirty="0" smtClean="0"/>
              <a:t>Kellogg’s </a:t>
            </a:r>
            <a:r>
              <a:rPr lang="en-US" dirty="0"/>
              <a:t>Frosted </a:t>
            </a:r>
            <a:r>
              <a:rPr lang="en-US" dirty="0" smtClean="0"/>
              <a:t>Flakes</a:t>
            </a:r>
          </a:p>
          <a:p>
            <a:pPr marL="171450" indent="-171450">
              <a:buFont typeface="Arial" charset="0"/>
              <a:buChar char="•"/>
            </a:pPr>
            <a:r>
              <a:rPr lang="en-US" dirty="0" smtClean="0"/>
              <a:t>Toyota RAV4</a:t>
            </a:r>
          </a:p>
          <a:p>
            <a:pPr marL="171450" indent="-171450">
              <a:buFont typeface="Arial" charset="0"/>
              <a:buChar char="•"/>
            </a:pPr>
            <a:r>
              <a:rPr lang="en-US" dirty="0" smtClean="0"/>
              <a:t>Sanyo </a:t>
            </a:r>
            <a:r>
              <a:rPr lang="en-US" dirty="0"/>
              <a:t>46” Smart TV</a:t>
            </a:r>
          </a:p>
          <a:p>
            <a:pPr>
              <a:buFontTx/>
              <a:buChar char="•"/>
            </a:pPr>
            <a:endParaRPr lang="en-US" dirty="0"/>
          </a:p>
          <a:p>
            <a:r>
              <a:rPr lang="en-US" dirty="0"/>
              <a:t>Ask students if they can come up with an explanation for why the demand for a specific brand of a good will be more price elastic</a:t>
            </a:r>
            <a:r>
              <a:rPr lang="en-US" dirty="0" smtClean="0"/>
              <a:t>.</a:t>
            </a:r>
          </a:p>
          <a:p>
            <a:endParaRPr lang="en-US" dirty="0" smtClean="0"/>
          </a:p>
          <a:p>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Cobalt88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marL="0" lvl="1"/>
            <a:r>
              <a:rPr lang="en-US" b="1" i="1" dirty="0">
                <a:cs typeface="MS PGothic" pitchFamily="34" charset="-128"/>
              </a:rPr>
              <a:t>Lecture </a:t>
            </a:r>
            <a:r>
              <a:rPr lang="en-US" b="1" i="1" dirty="0" smtClean="0">
                <a:cs typeface="MS PGothic" pitchFamily="34" charset="-128"/>
              </a:rPr>
              <a:t>tip:</a:t>
            </a:r>
            <a:endParaRPr lang="en-US" b="1" i="1" dirty="0">
              <a:cs typeface="MS PGothic" pitchFamily="34" charset="-128"/>
            </a:endParaRPr>
          </a:p>
          <a:p>
            <a:endParaRPr lang="en-US" altLang="ja-JP" dirty="0"/>
          </a:p>
          <a:p>
            <a:r>
              <a:rPr lang="en-US" altLang="ja-JP" dirty="0"/>
              <a:t>Point out that there are three time periods of interest:</a:t>
            </a:r>
          </a:p>
          <a:p>
            <a:pPr marL="171450" indent="-171450">
              <a:buFont typeface="Arial" charset="0"/>
              <a:buChar char="•"/>
            </a:pPr>
            <a:r>
              <a:rPr lang="en-US" altLang="ja-JP" dirty="0"/>
              <a:t>Immediate run </a:t>
            </a:r>
          </a:p>
          <a:p>
            <a:pPr marL="685800" lvl="2">
              <a:buFontTx/>
              <a:buChar char="•"/>
            </a:pPr>
            <a:r>
              <a:rPr lang="en-US" altLang="ja-JP" dirty="0">
                <a:ea typeface="ヒラギノ角ゴ Pro W3" pitchFamily="-107" charset="-128"/>
                <a:cs typeface="ヒラギノ角ゴ Pro W3" pitchFamily="-107" charset="-128"/>
              </a:rPr>
              <a:t>No time to adjust behavior</a:t>
            </a:r>
          </a:p>
          <a:p>
            <a:pPr marL="685800" lvl="2">
              <a:buFontTx/>
              <a:buChar char="•"/>
            </a:pPr>
            <a:r>
              <a:rPr lang="en-US" altLang="ja-JP" dirty="0">
                <a:ea typeface="ヒラギノ角ゴ Pro W3" pitchFamily="-107" charset="-128"/>
                <a:cs typeface="ヒラギノ角ゴ Pro W3" pitchFamily="-107" charset="-128"/>
              </a:rPr>
              <a:t>Perfectly inelastic</a:t>
            </a:r>
          </a:p>
          <a:p>
            <a:pPr marL="171450" indent="-171450">
              <a:buFont typeface="Arial" charset="0"/>
              <a:buChar char="•"/>
            </a:pPr>
            <a:r>
              <a:rPr lang="en-US" altLang="ja-JP" dirty="0"/>
              <a:t>Short run </a:t>
            </a:r>
          </a:p>
          <a:p>
            <a:pPr marL="685800" lvl="2">
              <a:buFontTx/>
              <a:buChar char="•"/>
            </a:pPr>
            <a:r>
              <a:rPr lang="en-US" altLang="ja-JP" dirty="0">
                <a:ea typeface="ヒラギノ角ゴ Pro W3" pitchFamily="-107" charset="-128"/>
                <a:cs typeface="ヒラギノ角ゴ Pro W3" pitchFamily="-107" charset="-128"/>
              </a:rPr>
              <a:t>Consumers can partially adjust their behavior</a:t>
            </a:r>
          </a:p>
          <a:p>
            <a:pPr marL="171450" indent="-171450">
              <a:buFont typeface="Arial" charset="0"/>
              <a:buChar char="•"/>
            </a:pPr>
            <a:r>
              <a:rPr lang="en-US" altLang="ja-JP" dirty="0"/>
              <a:t>Long run </a:t>
            </a:r>
          </a:p>
          <a:p>
            <a:pPr marL="685800" lvl="2">
              <a:buFontTx/>
              <a:buChar char="•"/>
            </a:pPr>
            <a:r>
              <a:rPr lang="en-US" altLang="ja-JP" dirty="0">
                <a:ea typeface="ヒラギノ角ゴ Pro W3" pitchFamily="-107" charset="-128"/>
                <a:cs typeface="ヒラギノ角ゴ Pro W3" pitchFamily="-107" charset="-128"/>
              </a:rPr>
              <a:t>Consumers can fully adjust to market conditions</a:t>
            </a:r>
          </a:p>
          <a:p>
            <a:endParaRPr lang="en-US" altLang="ja-JP" dirty="0"/>
          </a:p>
          <a:p>
            <a:r>
              <a:rPr lang="en-US" altLang="ja-JP" dirty="0"/>
              <a:t>Over time, consumers are:</a:t>
            </a:r>
          </a:p>
          <a:p>
            <a:pPr marL="171450" indent="-171450">
              <a:buFont typeface="Arial" charset="0"/>
              <a:buChar char="•"/>
            </a:pPr>
            <a:r>
              <a:rPr lang="en-US" altLang="ja-JP" dirty="0"/>
              <a:t>More able to find substitutes</a:t>
            </a:r>
          </a:p>
          <a:p>
            <a:pPr marL="171450" indent="-171450">
              <a:buFont typeface="Arial" charset="0"/>
              <a:buChar char="•"/>
            </a:pPr>
            <a:r>
              <a:rPr lang="en-US" altLang="ja-JP" dirty="0"/>
              <a:t>More able to adjust for price changes in other ways</a:t>
            </a:r>
          </a:p>
          <a:p>
            <a:pPr marL="171450" indent="-171450">
              <a:buFont typeface="Arial" charset="0"/>
              <a:buChar char="•"/>
            </a:pPr>
            <a:r>
              <a:rPr lang="en-US" altLang="ja-JP" dirty="0"/>
              <a:t>Consuming less of the good </a:t>
            </a:r>
          </a:p>
          <a:p>
            <a:pPr marL="171450" lvl="1" indent="-171450">
              <a:buFont typeface="Arial" charset="0"/>
              <a:buChar char="•"/>
            </a:pPr>
            <a:r>
              <a:rPr lang="en-US" altLang="ja-JP" dirty="0">
                <a:cs typeface="MS PGothic" pitchFamily="34" charset="-128"/>
              </a:rPr>
              <a:t>You can provide some examples of this, such as gas consumers shifting to more fuel-efficient cars, or using public transportation</a:t>
            </a:r>
          </a:p>
          <a:p>
            <a:endParaRPr lang="en-US" altLang="ja-JP" dirty="0"/>
          </a:p>
          <a:p>
            <a:r>
              <a:rPr lang="en-US" altLang="ja-JP" dirty="0"/>
              <a:t>A good example of when there is little time to make a decision is a medical emergency.</a:t>
            </a:r>
          </a:p>
          <a:p>
            <a:endParaRPr lang="en-US" altLang="ja-JP" dirty="0"/>
          </a:p>
          <a:p>
            <a:r>
              <a:rPr lang="en-US" altLang="ja-JP" b="1" i="1" dirty="0"/>
              <a:t>Suggested video clip: </a:t>
            </a:r>
            <a:r>
              <a:rPr lang="en-US" altLang="ja-JP" i="1" dirty="0"/>
              <a:t>The Simpsons</a:t>
            </a:r>
            <a:r>
              <a:rPr lang="en-US" altLang="ja-JP" dirty="0"/>
              <a:t>, “I Love Lisa” </a:t>
            </a:r>
            <a:r>
              <a:rPr lang="en-US" altLang="ja-JP" dirty="0" smtClean="0"/>
              <a:t>(See Tip </a:t>
            </a:r>
            <a:r>
              <a:rPr lang="en-US" altLang="ja-JP" dirty="0"/>
              <a:t>#137)</a:t>
            </a:r>
          </a:p>
          <a:p>
            <a:pPr marL="171450" indent="-171450">
              <a:buFont typeface="Arial" charset="0"/>
              <a:buChar char="•"/>
            </a:pPr>
            <a:r>
              <a:rPr lang="en-US" altLang="ja-JP" dirty="0" smtClean="0"/>
              <a:t>Homer </a:t>
            </a:r>
            <a:r>
              <a:rPr lang="en-US" altLang="ja-JP" dirty="0"/>
              <a:t>forgets until the last minute to buy Marge a Valentine’s Day gift, so he ends up paying $100 for a box of chocolates.</a:t>
            </a:r>
          </a:p>
          <a:p>
            <a:endParaRPr lang="en-US" altLang="ja-JP" dirty="0"/>
          </a:p>
          <a:p>
            <a:r>
              <a:rPr lang="en-US" altLang="ja-JP" b="1" i="1" dirty="0"/>
              <a:t>Classroom activity: </a:t>
            </a:r>
            <a:r>
              <a:rPr lang="en-US" altLang="ja-JP" dirty="0"/>
              <a:t>Think-Pair-Share: Examples of Demand Elasticity </a:t>
            </a:r>
            <a:r>
              <a:rPr lang="en-US" altLang="ja-JP" dirty="0" smtClean="0"/>
              <a:t>(See Tip </a:t>
            </a:r>
            <a:r>
              <a:rPr lang="en-US" altLang="ja-JP" dirty="0"/>
              <a:t>#152).</a:t>
            </a:r>
            <a:endParaRPr lang="en-US" altLang="ja-JP" b="1" i="1" dirty="0"/>
          </a:p>
          <a:p>
            <a:pPr marL="0" indent="0">
              <a:buFont typeface="Arial" charset="0"/>
              <a:buNone/>
            </a:pPr>
            <a:r>
              <a:rPr lang="en-US" altLang="ja-JP" dirty="0"/>
              <a:t>This is a useful activity for reviewing all of the factors that affect the price elasticity of demand.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r>
              <a:rPr lang="en-US" altLang="ja-JP" b="1" i="1" dirty="0"/>
              <a:t>Clicker question:</a:t>
            </a:r>
          </a:p>
          <a:p>
            <a:r>
              <a:rPr lang="en-US" dirty="0"/>
              <a:t>Correct answer: B, electricity to power your home</a:t>
            </a:r>
          </a:p>
          <a:p>
            <a:endParaRPr lang="en-US" dirty="0"/>
          </a:p>
          <a:p>
            <a:pPr marL="171450" indent="-171450">
              <a:buFont typeface="Arial" charset="0"/>
              <a:buChar char="•"/>
            </a:pPr>
            <a:r>
              <a:rPr lang="en-US" dirty="0"/>
              <a:t>Houses and vehicles are elastic since they make up a big portion of your budget. </a:t>
            </a:r>
            <a:endParaRPr lang="en-US" dirty="0" smtClean="0"/>
          </a:p>
          <a:p>
            <a:pPr marL="171450" indent="-171450">
              <a:buFont typeface="Arial" charset="0"/>
              <a:buChar char="•"/>
            </a:pPr>
            <a:r>
              <a:rPr lang="en-US" dirty="0" smtClean="0"/>
              <a:t>A </a:t>
            </a:r>
            <a:r>
              <a:rPr lang="en-US" dirty="0"/>
              <a:t>specific type of cereal is elastic since it has a lot of </a:t>
            </a:r>
            <a:r>
              <a:rPr lang="en-US" dirty="0" smtClean="0"/>
              <a:t>substitutes.</a:t>
            </a:r>
          </a:p>
          <a:p>
            <a:pPr marL="171450" indent="-171450">
              <a:buFont typeface="Arial" charset="0"/>
              <a:buChar char="•"/>
            </a:pPr>
            <a:r>
              <a:rPr lang="en-US" dirty="0" smtClean="0"/>
              <a:t>Electricity </a:t>
            </a:r>
            <a:r>
              <a:rPr lang="en-US" dirty="0"/>
              <a:t>has no viable substitutes.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marL="0" lvl="1" eaLnBrk="1" hangingPunct="1">
              <a:spcBef>
                <a:spcPct val="0"/>
              </a:spcBef>
            </a:pPr>
            <a:r>
              <a:rPr lang="en-US" b="1" i="1">
                <a:cs typeface="MS PGothic" pitchFamily="34" charset="-128"/>
              </a:rPr>
              <a:t>Lecture tip:</a:t>
            </a:r>
          </a:p>
          <a:p>
            <a:pPr eaLnBrk="1" hangingPunct="1">
              <a:spcBef>
                <a:spcPct val="0"/>
              </a:spcBef>
            </a:pPr>
            <a:r>
              <a:rPr lang="en-US" altLang="ja-JP"/>
              <a:t>It is a good idea to go through several numerical examples using this equation. Make sure to calculate both elastic and inelastic numbers.</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marL="0" lvl="1"/>
            <a:r>
              <a:rPr lang="en-US" b="1" i="1">
                <a:cs typeface="MS PGothic" pitchFamily="34" charset="-128"/>
              </a:rPr>
              <a:t>Lecture tip:</a:t>
            </a:r>
          </a:p>
          <a:p>
            <a:r>
              <a:rPr lang="en-US"/>
              <a:t>Click to show the plugged-in numbers. </a:t>
            </a:r>
          </a:p>
          <a:p>
            <a:endParaRPr lang="en-US" i="1"/>
          </a:p>
          <a:p>
            <a:r>
              <a:rPr lang="en-US" b="1" i="1"/>
              <a:t>Lecture notes:</a:t>
            </a:r>
          </a:p>
          <a:p>
            <a:r>
              <a:rPr lang="en-US"/>
              <a:t>We are plugging in the numbers to get our elasticity value. In this case, the division is pretty simple.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p>
          <a:p>
            <a:endParaRPr lang="en-US" dirty="0" smtClean="0"/>
          </a:p>
          <a:p>
            <a:r>
              <a:rPr lang="en-US" dirty="0" smtClean="0"/>
              <a:t>Note </a:t>
            </a:r>
            <a:r>
              <a:rPr lang="en-US" dirty="0"/>
              <a:t>that elasticity is </a:t>
            </a:r>
            <a:r>
              <a:rPr lang="en-US" i="1" dirty="0" err="1"/>
              <a:t>unitless</a:t>
            </a:r>
            <a:r>
              <a:rPr lang="en-US" dirty="0"/>
              <a:t>.</a:t>
            </a:r>
            <a:endParaRPr lang="en-US" i="1" dirty="0"/>
          </a:p>
          <a:p>
            <a:pPr marL="171450" indent="-171450">
              <a:buFont typeface="Arial" charset="0"/>
              <a:buChar char="•"/>
            </a:pPr>
            <a:r>
              <a:rPr lang="en-US" dirty="0"/>
              <a:t>The percentage changes cancel out.</a:t>
            </a:r>
          </a:p>
          <a:p>
            <a:pPr>
              <a:buFontTx/>
              <a:buChar char="•"/>
            </a:pPr>
            <a:endParaRPr lang="en-US" dirty="0"/>
          </a:p>
          <a:p>
            <a:r>
              <a:rPr lang="en-US" dirty="0"/>
              <a:t>We are left with just a number. What does the number mean?</a:t>
            </a:r>
          </a:p>
          <a:p>
            <a:pPr marL="171450" indent="-171450">
              <a:buFont typeface="Arial" charset="0"/>
              <a:buChar char="•"/>
            </a:pPr>
            <a:r>
              <a:rPr lang="en-US" dirty="0"/>
              <a:t>It</a:t>
            </a:r>
            <a:r>
              <a:rPr lang="ja-JP" altLang="en-US" dirty="0"/>
              <a:t>’</a:t>
            </a:r>
            <a:r>
              <a:rPr lang="en-US" altLang="ja-JP" dirty="0"/>
              <a:t>s a measure of sensitivity. </a:t>
            </a:r>
          </a:p>
          <a:p>
            <a:pPr marL="171450" indent="-171450">
              <a:buFont typeface="Arial" charset="0"/>
              <a:buChar char="•"/>
            </a:pPr>
            <a:r>
              <a:rPr lang="en-US" altLang="ja-JP" dirty="0"/>
              <a:t>A </a:t>
            </a:r>
            <a:r>
              <a:rPr lang="en-US" altLang="ja-JP" i="1" dirty="0"/>
              <a:t>big</a:t>
            </a:r>
            <a:r>
              <a:rPr lang="en-US" altLang="ja-JP" dirty="0"/>
              <a:t> negative number means </a:t>
            </a:r>
            <a:r>
              <a:rPr lang="en-US" altLang="ja-JP" i="1" dirty="0"/>
              <a:t>more</a:t>
            </a:r>
            <a:r>
              <a:rPr lang="en-US" altLang="ja-JP" dirty="0"/>
              <a:t> sensitivity. A </a:t>
            </a:r>
            <a:r>
              <a:rPr lang="en-US" altLang="ja-JP" i="1" dirty="0"/>
              <a:t>small</a:t>
            </a:r>
            <a:r>
              <a:rPr lang="en-US" altLang="ja-JP" dirty="0"/>
              <a:t> negative number means </a:t>
            </a:r>
            <a:r>
              <a:rPr lang="en-US" altLang="ja-JP" i="1" dirty="0"/>
              <a:t>less</a:t>
            </a:r>
            <a:r>
              <a:rPr lang="en-US" altLang="ja-JP" dirty="0"/>
              <a:t> sensitivity.</a:t>
            </a:r>
          </a:p>
          <a:p>
            <a:pPr>
              <a:buFontTx/>
              <a:buChar char="•"/>
            </a:pPr>
            <a:endParaRPr lang="en-US" dirty="0"/>
          </a:p>
          <a:p>
            <a:r>
              <a:rPr lang="en-US" b="1" i="1" dirty="0"/>
              <a:t>Classroom activity: </a:t>
            </a:r>
            <a:endParaRPr lang="en-US" i="1" dirty="0"/>
          </a:p>
          <a:p>
            <a:pPr>
              <a:buFont typeface="+mj-lt" charset="0"/>
              <a:buNone/>
            </a:pPr>
            <a:r>
              <a:rPr lang="en-US" dirty="0"/>
              <a:t>Repeat the problem with parking by asking students to use the price elasticity of demand to predict how buyers’ behavior will change:</a:t>
            </a:r>
          </a:p>
          <a:p>
            <a:pPr marL="228600" indent="-228600">
              <a:buFont typeface="+mj-lt"/>
              <a:buAutoNum type="arabicPeriod"/>
            </a:pPr>
            <a:r>
              <a:rPr lang="en-US" i="0" dirty="0" smtClean="0"/>
              <a:t> </a:t>
            </a:r>
            <a:r>
              <a:rPr lang="en-US" i="1" dirty="0" smtClean="0"/>
              <a:t>E</a:t>
            </a:r>
            <a:r>
              <a:rPr lang="en-US" i="1" baseline="-25000" dirty="0" smtClean="0"/>
              <a:t>D</a:t>
            </a:r>
            <a:r>
              <a:rPr lang="en-US" dirty="0" smtClean="0"/>
              <a:t> </a:t>
            </a:r>
            <a:r>
              <a:rPr lang="en-US" dirty="0"/>
              <a:t>= -0.5. The university is planning to reduce parking fees by 20 percent. What will happen to </a:t>
            </a:r>
            <a:r>
              <a:rPr lang="en-US" i="1" dirty="0"/>
              <a:t>Q</a:t>
            </a:r>
            <a:r>
              <a:rPr lang="en-US" i="1" baseline="-25000" dirty="0"/>
              <a:t>D</a:t>
            </a:r>
            <a:r>
              <a:rPr lang="en-US" dirty="0"/>
              <a:t>? (It will increase by 10 percent.)</a:t>
            </a:r>
          </a:p>
          <a:p>
            <a:pPr marL="228600" indent="-228600">
              <a:buFont typeface="+mj-lt"/>
              <a:buAutoNum type="arabicPeriod"/>
            </a:pPr>
            <a:r>
              <a:rPr lang="en-US" i="1" dirty="0" smtClean="0"/>
              <a:t> E</a:t>
            </a:r>
            <a:r>
              <a:rPr lang="en-US" i="1" baseline="-25000" dirty="0" smtClean="0"/>
              <a:t>D</a:t>
            </a:r>
            <a:r>
              <a:rPr lang="en-US" dirty="0" smtClean="0"/>
              <a:t> </a:t>
            </a:r>
            <a:r>
              <a:rPr lang="en-US" dirty="0"/>
              <a:t>= -0.5. The university would like to increase the </a:t>
            </a:r>
            <a:r>
              <a:rPr lang="en-US" i="1" dirty="0"/>
              <a:t>Q</a:t>
            </a:r>
            <a:r>
              <a:rPr lang="en-US" i="1" baseline="-25000" dirty="0"/>
              <a:t>D</a:t>
            </a:r>
            <a:r>
              <a:rPr lang="en-US" dirty="0"/>
              <a:t> of parking passes by 20 percent. What will it have to do with parking fees? (It will reduce them by 40 percent.)</a:t>
            </a:r>
          </a:p>
          <a:p>
            <a:pPr>
              <a:buFont typeface="Calibri" pitchFamily="-107" charset="0"/>
              <a:buAutoNum type="arabicPeriod"/>
            </a:pPr>
            <a:endParaRPr lang="en-US" b="1" u="sng"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altLang="ja-JP" b="1" i="1" dirty="0"/>
              <a:t>Clicker question:</a:t>
            </a:r>
          </a:p>
          <a:p>
            <a:r>
              <a:rPr lang="en-US" dirty="0"/>
              <a:t>Correct answer: C, Demand is inelastic</a:t>
            </a:r>
          </a:p>
          <a:p>
            <a:endParaRPr lang="en-US" dirty="0"/>
          </a:p>
          <a:p>
            <a:r>
              <a:rPr lang="en-US" dirty="0"/>
              <a:t>Price is “less important” than quantity. Mathematically, the numerator (%</a:t>
            </a:r>
            <a:r>
              <a:rPr lang="en-US" i="1" dirty="0"/>
              <a:t>Q</a:t>
            </a:r>
            <a:r>
              <a:rPr lang="en-US" i="1" baseline="-25000" dirty="0"/>
              <a:t>D</a:t>
            </a:r>
            <a:r>
              <a:rPr lang="en-US" dirty="0"/>
              <a:t> change) is less than the denominator (%Price change), so the magnitude is smaller than one. This is inelastic (relatively insensitive).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marL="0" lvl="1"/>
            <a:r>
              <a:rPr lang="en-US" b="1" i="1" dirty="0">
                <a:cs typeface="MS PGothic" pitchFamily="34" charset="-128"/>
              </a:rPr>
              <a:t>Lecture notes:</a:t>
            </a:r>
          </a:p>
          <a:p>
            <a:endParaRPr lang="en-US" dirty="0"/>
          </a:p>
          <a:p>
            <a:r>
              <a:rPr lang="en-US" dirty="0"/>
              <a:t>Typically, percentage change is calculated as [New value – Old value]/Old value.</a:t>
            </a:r>
          </a:p>
          <a:p>
            <a:pPr marL="171450" indent="-171450">
              <a:buFont typeface="Arial" charset="0"/>
              <a:buChar char="•"/>
            </a:pPr>
            <a:r>
              <a:rPr lang="en-US" dirty="0"/>
              <a:t>The value changes as you switch the values </a:t>
            </a:r>
            <a:r>
              <a:rPr lang="en-US" dirty="0" smtClean="0"/>
              <a:t>around.</a:t>
            </a:r>
          </a:p>
          <a:p>
            <a:pPr marL="171450" indent="-171450">
              <a:buFont typeface="Arial" charset="0"/>
              <a:buChar char="•"/>
            </a:pPr>
            <a:r>
              <a:rPr lang="en-US" dirty="0" smtClean="0"/>
              <a:t>Elasticity </a:t>
            </a:r>
            <a:r>
              <a:rPr lang="en-US" dirty="0"/>
              <a:t>should be the same going in either direction, so we need to find a way to fix this.</a:t>
            </a:r>
          </a:p>
          <a:p>
            <a:pPr>
              <a:buFontTx/>
              <a:buChar char="•"/>
            </a:pPr>
            <a:endParaRPr lang="en-US" dirty="0"/>
          </a:p>
          <a:p>
            <a:r>
              <a:rPr lang="en-US" dirty="0"/>
              <a:t>This is why we use the </a:t>
            </a:r>
            <a:r>
              <a:rPr lang="en-US" i="1" dirty="0"/>
              <a:t>midpoint method</a:t>
            </a:r>
            <a:r>
              <a:rPr lang="en-US" dirty="0"/>
              <a:t>.</a:t>
            </a:r>
          </a:p>
          <a:p>
            <a:endParaRPr lang="en-US" dirty="0" smtClean="0"/>
          </a:p>
          <a:p>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apcuk</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eaLnBrk="1" hangingPunct="1">
              <a:spcBef>
                <a:spcPct val="0"/>
              </a:spcBef>
            </a:pPr>
            <a:r>
              <a:rPr lang="en-US" b="1" i="1" dirty="0">
                <a:cs typeface="MS PGothic" pitchFamily="34" charset="-128"/>
              </a:rPr>
              <a:t>Lecture tip:</a:t>
            </a:r>
          </a:p>
          <a:p>
            <a:pPr eaLnBrk="1" hangingPunct="1">
              <a:spcBef>
                <a:spcPct val="0"/>
              </a:spcBef>
            </a:pPr>
            <a:r>
              <a:rPr lang="en-US" dirty="0"/>
              <a:t>It</a:t>
            </a:r>
            <a:r>
              <a:rPr lang="ja-JP" altLang="en-US" dirty="0"/>
              <a:t>’</a:t>
            </a:r>
            <a:r>
              <a:rPr lang="en-US" altLang="ja-JP" dirty="0"/>
              <a:t>s best to explain each parenthetical term one at a time.</a:t>
            </a:r>
          </a:p>
          <a:p>
            <a:pPr eaLnBrk="1" hangingPunct="1">
              <a:spcBef>
                <a:spcPct val="0"/>
              </a:spcBef>
            </a:pPr>
            <a:endParaRPr lang="en-US" altLang="ja-JP" dirty="0"/>
          </a:p>
          <a:p>
            <a:r>
              <a:rPr lang="en-US" dirty="0"/>
              <a:t>First click:</a:t>
            </a:r>
          </a:p>
          <a:p>
            <a:pPr marL="171450" indent="-171450">
              <a:buFont typeface="Arial" charset="0"/>
              <a:buChar char="•"/>
            </a:pPr>
            <a:r>
              <a:rPr lang="en-US" dirty="0"/>
              <a:t>Δ</a:t>
            </a:r>
            <a:r>
              <a:rPr lang="en-US" i="1" dirty="0"/>
              <a:t>Q</a:t>
            </a:r>
            <a:r>
              <a:rPr lang="en-US" i="1" baseline="-25000" dirty="0"/>
              <a:t>D</a:t>
            </a:r>
            <a:r>
              <a:rPr lang="en-US" dirty="0"/>
              <a:t> = </a:t>
            </a:r>
            <a:r>
              <a:rPr lang="en-US" i="1" dirty="0"/>
              <a:t>Q</a:t>
            </a:r>
            <a:r>
              <a:rPr lang="en-US" baseline="-25000" dirty="0"/>
              <a:t>2</a:t>
            </a:r>
            <a:r>
              <a:rPr lang="en-US" dirty="0"/>
              <a:t> – </a:t>
            </a:r>
            <a:r>
              <a:rPr lang="en-US" i="1" dirty="0" smtClean="0"/>
              <a:t>Q</a:t>
            </a:r>
            <a:r>
              <a:rPr lang="en-US" baseline="-25000" dirty="0" smtClean="0"/>
              <a:t>1</a:t>
            </a:r>
            <a:endParaRPr lang="en-US" dirty="0"/>
          </a:p>
          <a:p>
            <a:r>
              <a:rPr lang="en-US" dirty="0"/>
              <a:t>Second click:</a:t>
            </a:r>
          </a:p>
          <a:p>
            <a:pPr marL="171450" indent="-171450">
              <a:buFont typeface="Arial" charset="0"/>
              <a:buChar char="•"/>
            </a:pPr>
            <a:r>
              <a:rPr lang="en-US" dirty="0"/>
              <a:t>Average of </a:t>
            </a:r>
            <a:r>
              <a:rPr lang="en-US" i="1" dirty="0"/>
              <a:t>Q</a:t>
            </a:r>
            <a:r>
              <a:rPr lang="en-US" i="1" baseline="-25000" dirty="0"/>
              <a:t>D</a:t>
            </a:r>
            <a:r>
              <a:rPr lang="en-US" dirty="0"/>
              <a:t> = (sum of the two </a:t>
            </a:r>
            <a:r>
              <a:rPr lang="en-US" i="1" dirty="0"/>
              <a:t>Q</a:t>
            </a:r>
            <a:r>
              <a:rPr lang="en-US" i="1" baseline="-25000" dirty="0"/>
              <a:t>D</a:t>
            </a:r>
            <a:r>
              <a:rPr lang="en-US" dirty="0"/>
              <a:t>s divided by 2) = (</a:t>
            </a:r>
            <a:r>
              <a:rPr lang="en-US" i="1" dirty="0"/>
              <a:t>Q</a:t>
            </a:r>
            <a:r>
              <a:rPr lang="en-US" baseline="-25000" dirty="0"/>
              <a:t>1</a:t>
            </a:r>
            <a:r>
              <a:rPr lang="en-US" dirty="0"/>
              <a:t> + </a:t>
            </a:r>
            <a:r>
              <a:rPr lang="en-US" i="1" dirty="0"/>
              <a:t>Q</a:t>
            </a:r>
            <a:r>
              <a:rPr lang="en-US" baseline="-25000" dirty="0"/>
              <a:t>2</a:t>
            </a:r>
            <a:r>
              <a:rPr lang="en-US" dirty="0"/>
              <a:t>)/</a:t>
            </a:r>
            <a:r>
              <a:rPr lang="en-US" dirty="0" smtClean="0"/>
              <a:t>2</a:t>
            </a:r>
            <a:endParaRPr lang="en-US" dirty="0"/>
          </a:p>
          <a:p>
            <a:r>
              <a:rPr lang="en-US" dirty="0"/>
              <a:t>Third click:</a:t>
            </a:r>
          </a:p>
          <a:p>
            <a:pPr marL="171450" indent="-171450">
              <a:buFont typeface="Arial" charset="0"/>
              <a:buChar char="•"/>
            </a:pPr>
            <a:r>
              <a:rPr lang="en-US" dirty="0"/>
              <a:t>Δ</a:t>
            </a:r>
            <a:r>
              <a:rPr lang="en-US" i="1" dirty="0"/>
              <a:t>P</a:t>
            </a:r>
            <a:r>
              <a:rPr lang="en-US" dirty="0"/>
              <a:t> = </a:t>
            </a:r>
            <a:r>
              <a:rPr lang="en-US" i="1" dirty="0"/>
              <a:t>P</a:t>
            </a:r>
            <a:r>
              <a:rPr lang="en-US" baseline="-25000" dirty="0"/>
              <a:t>2</a:t>
            </a:r>
            <a:r>
              <a:rPr lang="en-US" dirty="0"/>
              <a:t> – </a:t>
            </a:r>
            <a:r>
              <a:rPr lang="en-US" i="1" dirty="0" smtClean="0"/>
              <a:t>P</a:t>
            </a:r>
            <a:r>
              <a:rPr lang="en-US" baseline="-25000" dirty="0" smtClean="0"/>
              <a:t>1</a:t>
            </a:r>
            <a:endParaRPr lang="en-US" dirty="0"/>
          </a:p>
          <a:p>
            <a:r>
              <a:rPr lang="en-US" dirty="0"/>
              <a:t>Fourth click:</a:t>
            </a:r>
          </a:p>
          <a:p>
            <a:pPr marL="171450" indent="-171450">
              <a:buFont typeface="Arial" charset="0"/>
              <a:buChar char="•"/>
            </a:pPr>
            <a:r>
              <a:rPr lang="en-US" dirty="0"/>
              <a:t>Average of </a:t>
            </a:r>
            <a:r>
              <a:rPr lang="en-US" i="1" dirty="0"/>
              <a:t>P</a:t>
            </a:r>
            <a:r>
              <a:rPr lang="en-US" dirty="0"/>
              <a:t> = (sum of the two </a:t>
            </a:r>
            <a:r>
              <a:rPr lang="en-US" i="1" dirty="0"/>
              <a:t>P</a:t>
            </a:r>
            <a:r>
              <a:rPr lang="en-US" dirty="0"/>
              <a:t>s divided by 2) = (</a:t>
            </a:r>
            <a:r>
              <a:rPr lang="en-US" i="1" dirty="0"/>
              <a:t>P</a:t>
            </a:r>
            <a:r>
              <a:rPr lang="en-US" baseline="-25000" dirty="0"/>
              <a:t>1</a:t>
            </a:r>
            <a:r>
              <a:rPr lang="en-US" dirty="0"/>
              <a:t> + </a:t>
            </a:r>
            <a:r>
              <a:rPr lang="en-US" i="1" dirty="0"/>
              <a:t>P</a:t>
            </a:r>
            <a:r>
              <a:rPr lang="en-US" baseline="-25000" dirty="0"/>
              <a:t>2</a:t>
            </a:r>
            <a:r>
              <a:rPr lang="en-US" dirty="0" smtClean="0"/>
              <a:t>)/2</a:t>
            </a:r>
            <a:endParaRPr lang="en-US" dirty="0"/>
          </a:p>
          <a:p>
            <a:pPr eaLnBrk="1" hangingPunct="1">
              <a:spcBef>
                <a:spcPct val="0"/>
              </a:spcBef>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r>
              <a:rPr lang="en-US" b="1" i="1" dirty="0"/>
              <a:t>Lecture tip:</a:t>
            </a:r>
          </a:p>
          <a:p>
            <a:r>
              <a:rPr lang="en-US" dirty="0"/>
              <a:t>When you go over the third bullet point, remind students that we’ve already discussed a change in demand (a shift in the demand curve), as well as a change in quantity demanded (sliding along the demand curve).</a:t>
            </a:r>
          </a:p>
          <a:p>
            <a:endParaRPr lang="en-US" dirty="0"/>
          </a:p>
          <a:p>
            <a:r>
              <a:rPr lang="en-US" dirty="0"/>
              <a:t>A price change will cause us to slide along the demand curve to a different point on that same curve.</a:t>
            </a:r>
          </a:p>
          <a:p>
            <a:endParaRPr lang="en-US" dirty="0"/>
          </a:p>
          <a:p>
            <a:r>
              <a:rPr lang="en-US" dirty="0"/>
              <a:t>Other factors changing (income, preferences, price of </a:t>
            </a:r>
            <a:r>
              <a:rPr lang="en-US" i="1" dirty="0"/>
              <a:t>other</a:t>
            </a:r>
            <a:r>
              <a:rPr lang="en-US" dirty="0"/>
              <a:t> goods) will cause the demand curve to shift.</a:t>
            </a:r>
          </a:p>
          <a:p>
            <a:endParaRPr lang="en-US" dirty="0"/>
          </a:p>
          <a:p>
            <a:r>
              <a:rPr lang="en-US" dirty="0"/>
              <a:t>We</a:t>
            </a:r>
            <a:r>
              <a:rPr lang="ja-JP" altLang="en-US" dirty="0"/>
              <a:t>’</a:t>
            </a:r>
            <a:r>
              <a:rPr lang="en-US" altLang="ja-JP" dirty="0" err="1"/>
              <a:t>ve</a:t>
            </a:r>
            <a:r>
              <a:rPr lang="en-US" altLang="ja-JP" dirty="0"/>
              <a:t> seen the </a:t>
            </a:r>
            <a:r>
              <a:rPr lang="en-US" altLang="ja-JP" i="1" dirty="0"/>
              <a:t>direction</a:t>
            </a:r>
            <a:r>
              <a:rPr lang="en-US" altLang="ja-JP" dirty="0"/>
              <a:t> of the slide or shift, but now (with elasticity) we will learn more about the </a:t>
            </a:r>
            <a:r>
              <a:rPr lang="en-US" altLang="ja-JP" i="1" dirty="0"/>
              <a:t>size</a:t>
            </a:r>
            <a:r>
              <a:rPr lang="en-US" altLang="ja-JP" dirty="0"/>
              <a:t> of these changes.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marL="0" lvl="1" eaLnBrk="1" hangingPunct="1">
              <a:spcBef>
                <a:spcPct val="0"/>
              </a:spcBef>
            </a:pPr>
            <a:r>
              <a:rPr lang="en-US" b="1" i="1" dirty="0">
                <a:cs typeface="MS PGothic" pitchFamily="34" charset="-128"/>
              </a:rPr>
              <a:t>Lecture </a:t>
            </a:r>
            <a:r>
              <a:rPr lang="en-US" b="1" i="1" dirty="0" smtClean="0">
                <a:cs typeface="MS PGothic" pitchFamily="34" charset="-128"/>
              </a:rPr>
              <a:t>tip:</a:t>
            </a:r>
            <a:endParaRPr lang="en-US" b="1" i="1" dirty="0">
              <a:cs typeface="MS PGothic" pitchFamily="34" charset="-128"/>
            </a:endParaRPr>
          </a:p>
          <a:p>
            <a:pPr marL="0" lvl="1" eaLnBrk="1" hangingPunct="1">
              <a:spcBef>
                <a:spcPct val="0"/>
              </a:spcBef>
            </a:pPr>
            <a:endParaRPr lang="en-US" dirty="0">
              <a:cs typeface="MS PGothic" pitchFamily="34" charset="-128"/>
            </a:endParaRPr>
          </a:p>
          <a:p>
            <a:pPr marL="0" lvl="1" eaLnBrk="1" hangingPunct="1">
              <a:spcBef>
                <a:spcPct val="0"/>
              </a:spcBef>
            </a:pPr>
            <a:r>
              <a:rPr lang="en-US" dirty="0">
                <a:cs typeface="MS PGothic" pitchFamily="34" charset="-128"/>
              </a:rPr>
              <a:t>First point out that when the price falls from $6 to $4, quantity demanded rises (as we expect).</a:t>
            </a:r>
          </a:p>
          <a:p>
            <a:pPr marL="0" lvl="1" eaLnBrk="1" hangingPunct="1">
              <a:spcBef>
                <a:spcPct val="0"/>
              </a:spcBef>
            </a:pPr>
            <a:endParaRPr lang="en-US" dirty="0">
              <a:cs typeface="MS PGothic" pitchFamily="34" charset="-128"/>
            </a:endParaRPr>
          </a:p>
          <a:p>
            <a:pPr marL="0" lvl="1" eaLnBrk="1" hangingPunct="1">
              <a:spcBef>
                <a:spcPct val="0"/>
              </a:spcBef>
            </a:pPr>
            <a:r>
              <a:rPr lang="en-US" dirty="0">
                <a:cs typeface="MS PGothic" pitchFamily="34" charset="-128"/>
              </a:rPr>
              <a:t>All we are going to do is plug in these numbers into this formula.</a:t>
            </a:r>
          </a:p>
          <a:p>
            <a:pPr marL="0" lvl="1" eaLnBrk="1" hangingPunct="1">
              <a:spcBef>
                <a:spcPct val="0"/>
              </a:spcBef>
            </a:pPr>
            <a:endParaRPr lang="en-US" dirty="0">
              <a:cs typeface="MS PGothic" pitchFamily="34" charset="-128"/>
            </a:endParaRPr>
          </a:p>
          <a:p>
            <a:pPr marL="0" lvl="1" eaLnBrk="1" hangingPunct="1">
              <a:spcBef>
                <a:spcPct val="0"/>
              </a:spcBef>
            </a:pPr>
            <a:r>
              <a:rPr lang="en-US" dirty="0">
                <a:cs typeface="MS PGothic" pitchFamily="34" charset="-128"/>
              </a:rPr>
              <a:t>Stop after the numbers are plugged into the equation to ensure students see where they have come from.</a:t>
            </a:r>
          </a:p>
          <a:p>
            <a:pPr marL="0" lvl="1" eaLnBrk="1" hangingPunct="1">
              <a:spcBef>
                <a:spcPct val="0"/>
              </a:spcBef>
            </a:pPr>
            <a:endParaRPr lang="en-US" dirty="0">
              <a:cs typeface="MS PGothic" pitchFamily="34" charset="-128"/>
            </a:endParaRPr>
          </a:p>
          <a:p>
            <a:pPr marL="0" lvl="1" eaLnBrk="1" hangingPunct="1">
              <a:spcBef>
                <a:spcPct val="0"/>
              </a:spcBef>
            </a:pPr>
            <a:r>
              <a:rPr lang="en-US" dirty="0">
                <a:cs typeface="MS PGothic" pitchFamily="34" charset="-128"/>
              </a:rPr>
              <a:t>It is helpful to provide students with more examples. Ask them to solve problems in pairs and compare their answers.</a:t>
            </a:r>
          </a:p>
          <a:p>
            <a:pPr marL="0" lvl="1" eaLnBrk="1" hangingPunct="1">
              <a:spcBef>
                <a:spcPct val="0"/>
              </a:spcBef>
            </a:pPr>
            <a:endParaRPr lang="en-US" dirty="0">
              <a:cs typeface="MS PGothic" pitchFamily="34" charset="-128"/>
            </a:endParaRPr>
          </a:p>
          <a:p>
            <a:pPr marL="0" lvl="1" eaLnBrk="1" hangingPunct="1">
              <a:spcBef>
                <a:spcPct val="0"/>
              </a:spcBef>
            </a:pPr>
            <a:endParaRPr lang="en-US" dirty="0">
              <a:cs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Graph Figure 4.1A</a:t>
            </a:r>
          </a:p>
          <a:p>
            <a:pPr eaLnBrk="1" hangingPunct="1">
              <a:spcBef>
                <a:spcPct val="0"/>
              </a:spcBef>
            </a:pPr>
            <a:endParaRPr lang="en-US" b="1" dirty="0"/>
          </a:p>
          <a:p>
            <a:pPr marL="0" lvl="1" eaLnBrk="1" hangingPunct="1">
              <a:spcBef>
                <a:spcPct val="0"/>
              </a:spcBef>
            </a:pPr>
            <a:r>
              <a:rPr lang="en-US" b="1" i="1" dirty="0">
                <a:cs typeface="MS PGothic" pitchFamily="34" charset="-128"/>
              </a:rPr>
              <a:t>Lecture notes:</a:t>
            </a:r>
            <a:endParaRPr lang="en-US" b="1" dirty="0">
              <a:cs typeface="MS PGothic" pitchFamily="34" charset="-128"/>
            </a:endParaRPr>
          </a:p>
          <a:p>
            <a:pPr eaLnBrk="1" hangingPunct="1">
              <a:spcBef>
                <a:spcPct val="0"/>
              </a:spcBef>
            </a:pPr>
            <a:endParaRPr lang="en-US" dirty="0"/>
          </a:p>
          <a:p>
            <a:r>
              <a:rPr lang="en-US" dirty="0"/>
              <a:t>First click:</a:t>
            </a:r>
          </a:p>
          <a:p>
            <a:pPr marL="171450" indent="-171450">
              <a:buFont typeface="Arial" charset="0"/>
              <a:buChar char="•"/>
            </a:pPr>
            <a:r>
              <a:rPr lang="en-US" dirty="0"/>
              <a:t>Original price = </a:t>
            </a:r>
            <a:r>
              <a:rPr lang="en-US" i="1" dirty="0" smtClean="0"/>
              <a:t>P</a:t>
            </a:r>
            <a:r>
              <a:rPr lang="en-US" baseline="-25000" dirty="0" smtClean="0"/>
              <a:t>0</a:t>
            </a:r>
            <a:endParaRPr lang="en-US" dirty="0"/>
          </a:p>
          <a:p>
            <a:r>
              <a:rPr lang="en-US" dirty="0"/>
              <a:t>Second click:</a:t>
            </a:r>
          </a:p>
          <a:p>
            <a:pPr marL="171450" indent="-171450">
              <a:buFont typeface="Arial" charset="0"/>
              <a:buChar char="•"/>
            </a:pPr>
            <a:r>
              <a:rPr lang="en-US" dirty="0"/>
              <a:t>New price is </a:t>
            </a:r>
            <a:r>
              <a:rPr lang="en-US" i="1" dirty="0" smtClean="0"/>
              <a:t>P</a:t>
            </a:r>
            <a:r>
              <a:rPr lang="en-US" baseline="-25000" dirty="0" smtClean="0"/>
              <a:t>1</a:t>
            </a:r>
            <a:endParaRPr lang="en-US" dirty="0"/>
          </a:p>
          <a:p>
            <a:r>
              <a:rPr lang="en-US" dirty="0"/>
              <a:t>Third click:</a:t>
            </a:r>
          </a:p>
          <a:p>
            <a:pPr marL="171450" indent="-171450">
              <a:buFont typeface="Arial" charset="0"/>
              <a:buChar char="•"/>
            </a:pPr>
            <a:r>
              <a:rPr lang="en-US" dirty="0"/>
              <a:t>There is no change in quantity </a:t>
            </a:r>
            <a:r>
              <a:rPr lang="en-US" dirty="0" smtClean="0"/>
              <a:t>demanded</a:t>
            </a:r>
            <a:endParaRPr lang="en-US" dirty="0"/>
          </a:p>
          <a:p>
            <a:pPr eaLnBrk="1" hangingPunct="1">
              <a:spcBef>
                <a:spcPct val="0"/>
              </a:spcBef>
            </a:pPr>
            <a:r>
              <a:rPr lang="en-US" dirty="0"/>
              <a:t>If a good is perfectly inelastic, it means you are willing to pay anything to receive the good or service.</a:t>
            </a:r>
          </a:p>
          <a:p>
            <a:pPr eaLnBrk="1" hangingPunct="1">
              <a:spcBef>
                <a:spcPct val="0"/>
              </a:spcBef>
            </a:pPr>
            <a:endParaRPr lang="en-US" dirty="0"/>
          </a:p>
          <a:p>
            <a:pPr eaLnBrk="1" hangingPunct="1">
              <a:spcBef>
                <a:spcPct val="0"/>
              </a:spcBef>
            </a:pPr>
            <a:r>
              <a:rPr lang="en-US" dirty="0"/>
              <a:t>Some examples of perfectly inelastic goods include:</a:t>
            </a:r>
          </a:p>
          <a:p>
            <a:pPr marL="171450" indent="-171450" eaLnBrk="1" hangingPunct="1">
              <a:spcBef>
                <a:spcPct val="0"/>
              </a:spcBef>
              <a:buFont typeface="Arial" charset="0"/>
              <a:buChar char="•"/>
            </a:pPr>
            <a:r>
              <a:rPr lang="en-US" dirty="0"/>
              <a:t>Insulin (if you are diabetic)</a:t>
            </a:r>
          </a:p>
          <a:p>
            <a:pPr marL="171450" indent="-171450" eaLnBrk="1" hangingPunct="1">
              <a:spcBef>
                <a:spcPct val="0"/>
              </a:spcBef>
              <a:buFont typeface="Arial" charset="0"/>
              <a:buChar char="•"/>
            </a:pPr>
            <a:r>
              <a:rPr lang="en-US" dirty="0"/>
              <a:t>Health care for your beloved pet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b="1" dirty="0"/>
              <a:t>Image: </a:t>
            </a:r>
            <a:r>
              <a:rPr lang="en-US" dirty="0"/>
              <a:t>Animated Graph Figure 4.1B</a:t>
            </a:r>
          </a:p>
          <a:p>
            <a:pPr marL="0" lvl="1"/>
            <a:endParaRPr lang="en-US" b="1" i="1" dirty="0">
              <a:cs typeface="MS PGothic" pitchFamily="34" charset="-128"/>
            </a:endParaRPr>
          </a:p>
          <a:p>
            <a:pPr marL="0" lvl="1"/>
            <a:r>
              <a:rPr lang="en-US" b="1" i="1" dirty="0">
                <a:cs typeface="MS PGothic" pitchFamily="34" charset="-128"/>
              </a:rPr>
              <a:t>Lecture notes:</a:t>
            </a:r>
            <a:endParaRPr lang="en-US" dirty="0">
              <a:cs typeface="MS PGothic" pitchFamily="34" charset="-128"/>
            </a:endParaRPr>
          </a:p>
          <a:p>
            <a:pPr eaLnBrk="1" hangingPunct="1">
              <a:spcBef>
                <a:spcPct val="0"/>
              </a:spcBef>
            </a:pPr>
            <a:endParaRPr lang="en-US" dirty="0"/>
          </a:p>
          <a:p>
            <a:pPr eaLnBrk="1" hangingPunct="1">
              <a:spcBef>
                <a:spcPct val="0"/>
              </a:spcBef>
            </a:pPr>
            <a:r>
              <a:rPr lang="en-US" dirty="0"/>
              <a:t>Some examples of relatively inelastic goods include:</a:t>
            </a:r>
          </a:p>
          <a:p>
            <a:pPr eaLnBrk="1" hangingPunct="1">
              <a:spcBef>
                <a:spcPct val="0"/>
              </a:spcBef>
            </a:pPr>
            <a:endParaRPr lang="en-US" dirty="0"/>
          </a:p>
          <a:p>
            <a:pPr eaLnBrk="1" hangingPunct="1">
              <a:spcBef>
                <a:spcPct val="0"/>
              </a:spcBef>
              <a:buFont typeface="Calibri" pitchFamily="-107" charset="0"/>
              <a:buAutoNum type="arabicPeriod"/>
            </a:pPr>
            <a:r>
              <a:rPr lang="en-US" dirty="0"/>
              <a:t> Gasoline</a:t>
            </a:r>
          </a:p>
          <a:p>
            <a:pPr marL="171450" indent="-171450" eaLnBrk="1" hangingPunct="1">
              <a:spcBef>
                <a:spcPct val="0"/>
              </a:spcBef>
              <a:buFont typeface="Arial" charset="0"/>
              <a:buChar char="•"/>
            </a:pPr>
            <a:r>
              <a:rPr lang="en-US" dirty="0"/>
              <a:t>When the price of gas goes up, people do not change their driving habits very much.</a:t>
            </a:r>
          </a:p>
          <a:p>
            <a:pPr eaLnBrk="1" hangingPunct="1">
              <a:spcBef>
                <a:spcPct val="0"/>
              </a:spcBef>
            </a:pPr>
            <a:endParaRPr lang="en-US" dirty="0"/>
          </a:p>
          <a:p>
            <a:pPr eaLnBrk="1" hangingPunct="1">
              <a:spcBef>
                <a:spcPct val="0"/>
              </a:spcBef>
              <a:buFont typeface="Calibri" pitchFamily="-107" charset="0"/>
              <a:buAutoNum type="arabicPeriod" startAt="2"/>
            </a:pPr>
            <a:r>
              <a:rPr lang="en-US" dirty="0"/>
              <a:t> Cigarettes</a:t>
            </a:r>
          </a:p>
          <a:p>
            <a:pPr marL="171450" indent="-171450" eaLnBrk="1" hangingPunct="1">
              <a:spcBef>
                <a:spcPct val="0"/>
              </a:spcBef>
              <a:buFont typeface="Arial" charset="0"/>
              <a:buChar char="•"/>
            </a:pPr>
            <a:r>
              <a:rPr lang="en-US" dirty="0"/>
              <a:t>Higher prices (usually in the form of sin taxes) are accompanied by only small decreases in smoking. This actually results in large revenues from cigarette taxes.</a:t>
            </a:r>
          </a:p>
          <a:p>
            <a:pPr eaLnBrk="1" hangingPunct="1">
              <a:spcBef>
                <a:spcPct val="0"/>
              </a:spcBef>
            </a:pPr>
            <a:endParaRPr lang="en-US" dirty="0"/>
          </a:p>
          <a:p>
            <a:pPr eaLnBrk="1" hangingPunct="1">
              <a:spcBef>
                <a:spcPct val="0"/>
              </a:spcBef>
            </a:pPr>
            <a:r>
              <a:rPr lang="en-US" dirty="0"/>
              <a:t>Emphasize the word </a:t>
            </a:r>
            <a:r>
              <a:rPr lang="ja-JP" altLang="en-US" dirty="0"/>
              <a:t>“</a:t>
            </a:r>
            <a:r>
              <a:rPr lang="en-US" altLang="ja-JP" dirty="0"/>
              <a:t>relatively</a:t>
            </a:r>
            <a:r>
              <a:rPr lang="ja-JP" altLang="en-US" dirty="0"/>
              <a:t>”</a:t>
            </a:r>
            <a:r>
              <a:rPr lang="en-US" altLang="ja-JP" dirty="0"/>
              <a:t> when introducing relatively inelastic goods. Technically, we cannot call this an inelastic demand curve, since there is actually an elastic and inelastic section on the line. It is, however, </a:t>
            </a:r>
            <a:r>
              <a:rPr lang="ja-JP" altLang="en-US" dirty="0"/>
              <a:t>“</a:t>
            </a:r>
            <a:r>
              <a:rPr lang="en-US" altLang="ja-JP" dirty="0"/>
              <a:t>relatively</a:t>
            </a:r>
            <a:r>
              <a:rPr lang="ja-JP" altLang="en-US" dirty="0"/>
              <a:t>”</a:t>
            </a:r>
            <a:r>
              <a:rPr lang="en-US" altLang="ja-JP" dirty="0"/>
              <a:t> more inelastic than a curve that is flatter.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spcBef>
                <a:spcPct val="0"/>
              </a:spcBef>
            </a:pPr>
            <a:r>
              <a:rPr lang="en-US" b="1" i="1" dirty="0"/>
              <a:t>Image: </a:t>
            </a:r>
            <a:r>
              <a:rPr lang="en-US" dirty="0"/>
              <a:t>Animated Graph Figure 4.1C</a:t>
            </a:r>
          </a:p>
          <a:p>
            <a:pPr eaLnBrk="1" hangingPunct="1">
              <a:spcBef>
                <a:spcPct val="0"/>
              </a:spcBef>
            </a:pPr>
            <a:endParaRPr lang="en-US" dirty="0"/>
          </a:p>
          <a:p>
            <a:pPr marL="0" lvl="1" eaLnBrk="1" hangingPunct="1">
              <a:spcBef>
                <a:spcPct val="0"/>
              </a:spcBef>
            </a:pPr>
            <a:r>
              <a:rPr lang="en-US" b="1" i="1" dirty="0">
                <a:cs typeface="MS PGothic" pitchFamily="34" charset="-128"/>
              </a:rPr>
              <a:t>Lecture notes:</a:t>
            </a:r>
          </a:p>
          <a:p>
            <a:pPr eaLnBrk="1" hangingPunct="1">
              <a:spcBef>
                <a:spcPct val="0"/>
              </a:spcBef>
            </a:pPr>
            <a:endParaRPr lang="en-US" dirty="0"/>
          </a:p>
          <a:p>
            <a:pPr eaLnBrk="1" hangingPunct="1">
              <a:spcBef>
                <a:spcPct val="0"/>
              </a:spcBef>
            </a:pPr>
            <a:r>
              <a:rPr lang="en-US" dirty="0"/>
              <a:t>Some examples of relatively elastic goods include:</a:t>
            </a:r>
          </a:p>
          <a:p>
            <a:pPr eaLnBrk="1" hangingPunct="1">
              <a:spcBef>
                <a:spcPct val="0"/>
              </a:spcBef>
            </a:pPr>
            <a:endParaRPr lang="en-US" dirty="0"/>
          </a:p>
          <a:p>
            <a:pPr eaLnBrk="1" hangingPunct="1">
              <a:spcBef>
                <a:spcPct val="0"/>
              </a:spcBef>
              <a:buFont typeface="Calibri" pitchFamily="-107" charset="0"/>
              <a:buAutoNum type="arabicPeriod"/>
            </a:pPr>
            <a:r>
              <a:rPr lang="en-US" dirty="0"/>
              <a:t> Fruits, vegetables, and breakfast cereals</a:t>
            </a:r>
          </a:p>
          <a:p>
            <a:pPr marL="171450" indent="-171450" eaLnBrk="1" hangingPunct="1">
              <a:spcBef>
                <a:spcPct val="0"/>
              </a:spcBef>
              <a:buFont typeface="Arial" charset="0"/>
              <a:buChar char="•"/>
            </a:pPr>
            <a:r>
              <a:rPr lang="en-US" dirty="0"/>
              <a:t>There are many substitutes for these goods. </a:t>
            </a:r>
          </a:p>
          <a:p>
            <a:pPr marL="171450" indent="-171450" eaLnBrk="1" hangingPunct="1">
              <a:spcBef>
                <a:spcPct val="0"/>
              </a:spcBef>
              <a:buFont typeface="Arial" charset="0"/>
              <a:buChar char="•"/>
            </a:pPr>
            <a:r>
              <a:rPr lang="en-US" dirty="0"/>
              <a:t>The substitutes may not be identical, but they are close enough so we will be more sensitive to price changes in these goods.</a:t>
            </a:r>
          </a:p>
          <a:p>
            <a:pPr eaLnBrk="1" hangingPunct="1">
              <a:spcBef>
                <a:spcPct val="0"/>
              </a:spcBef>
            </a:pPr>
            <a:endParaRPr lang="en-US" dirty="0"/>
          </a:p>
          <a:p>
            <a:pPr eaLnBrk="1" hangingPunct="1">
              <a:spcBef>
                <a:spcPct val="0"/>
              </a:spcBef>
            </a:pPr>
            <a:r>
              <a:rPr lang="en-US" dirty="0"/>
              <a:t>Emphasize the word </a:t>
            </a:r>
            <a:r>
              <a:rPr lang="ja-JP" altLang="en-US" dirty="0"/>
              <a:t>“</a:t>
            </a:r>
            <a:r>
              <a:rPr lang="en-US" altLang="ja-JP" dirty="0"/>
              <a:t>relatively</a:t>
            </a:r>
            <a:r>
              <a:rPr lang="ja-JP" altLang="en-US" dirty="0"/>
              <a:t>”</a:t>
            </a:r>
            <a:r>
              <a:rPr lang="en-US" altLang="ja-JP" dirty="0"/>
              <a:t> when introducing relatively elastic goods. Technically, we cannot call this an elastic demand curve, since there is actually an elastic and inelastic section on the line. It is, however, </a:t>
            </a:r>
            <a:r>
              <a:rPr lang="ja-JP" altLang="en-US" dirty="0"/>
              <a:t>“</a:t>
            </a:r>
            <a:r>
              <a:rPr lang="en-US" altLang="ja-JP" dirty="0"/>
              <a:t>relatively</a:t>
            </a:r>
            <a:r>
              <a:rPr lang="ja-JP" altLang="en-US" dirty="0"/>
              <a:t>”</a:t>
            </a:r>
            <a:r>
              <a:rPr lang="en-US" altLang="ja-JP" dirty="0"/>
              <a:t> more elastic than a curve that is steeper.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spcBef>
                <a:spcPct val="0"/>
              </a:spcBef>
            </a:pPr>
            <a:r>
              <a:rPr lang="en-US" b="1" i="1" dirty="0"/>
              <a:t>Image: </a:t>
            </a:r>
            <a:r>
              <a:rPr lang="en-US" dirty="0"/>
              <a:t>Animated Graph Figure 4.1D</a:t>
            </a:r>
          </a:p>
          <a:p>
            <a:pPr eaLnBrk="1" hangingPunct="1">
              <a:spcBef>
                <a:spcPct val="0"/>
              </a:spcBef>
            </a:pPr>
            <a:endParaRPr lang="en-US" dirty="0"/>
          </a:p>
          <a:p>
            <a:pPr marL="0" lvl="1" eaLnBrk="1" hangingPunct="1">
              <a:spcBef>
                <a:spcPct val="0"/>
              </a:spcBef>
            </a:pPr>
            <a:r>
              <a:rPr lang="en-US" b="1" i="1" dirty="0">
                <a:cs typeface="MS PGothic" pitchFamily="34" charset="-128"/>
              </a:rPr>
              <a:t>Lecture notes:</a:t>
            </a:r>
          </a:p>
          <a:p>
            <a:pPr eaLnBrk="1" hangingPunct="1">
              <a:spcBef>
                <a:spcPct val="0"/>
              </a:spcBef>
            </a:pPr>
            <a:endParaRPr lang="en-US" dirty="0"/>
          </a:p>
          <a:p>
            <a:pPr eaLnBrk="1" hangingPunct="1">
              <a:spcBef>
                <a:spcPct val="0"/>
              </a:spcBef>
            </a:pPr>
            <a:r>
              <a:rPr lang="en-US" dirty="0"/>
              <a:t>Some examples of perfectly elastic demands include:</a:t>
            </a:r>
          </a:p>
          <a:p>
            <a:pPr eaLnBrk="1" hangingPunct="1">
              <a:spcBef>
                <a:spcPct val="0"/>
              </a:spcBef>
              <a:buFont typeface="Calibri" pitchFamily="-107" charset="0"/>
              <a:buAutoNum type="arabicPeriod"/>
            </a:pPr>
            <a:r>
              <a:rPr lang="en-US" dirty="0"/>
              <a:t> $10 bill</a:t>
            </a:r>
          </a:p>
          <a:p>
            <a:pPr marL="171450" indent="-171450" eaLnBrk="1" hangingPunct="1">
              <a:spcBef>
                <a:spcPct val="0"/>
              </a:spcBef>
              <a:buFont typeface="Arial" charset="0"/>
              <a:buChar char="•"/>
            </a:pPr>
            <a:r>
              <a:rPr lang="en-US" dirty="0"/>
              <a:t>No one will give you more than $10 for it.</a:t>
            </a:r>
          </a:p>
          <a:p>
            <a:pPr eaLnBrk="1" hangingPunct="1">
              <a:spcBef>
                <a:spcPct val="0"/>
              </a:spcBef>
              <a:buFontTx/>
              <a:buChar char="•"/>
            </a:pPr>
            <a:endParaRPr lang="en-US" dirty="0"/>
          </a:p>
          <a:p>
            <a:pPr eaLnBrk="1" hangingPunct="1">
              <a:spcBef>
                <a:spcPct val="0"/>
              </a:spcBef>
              <a:buFont typeface="Calibri" pitchFamily="-107" charset="0"/>
              <a:buAutoNum type="arabicPeriod" startAt="2"/>
            </a:pPr>
            <a:r>
              <a:rPr lang="en-US" dirty="0"/>
              <a:t> Grade A large eggs from one farmer (not the market)</a:t>
            </a:r>
          </a:p>
          <a:p>
            <a:pPr marL="171450" indent="-171450" eaLnBrk="1" hangingPunct="1">
              <a:spcBef>
                <a:spcPct val="0"/>
              </a:spcBef>
              <a:buFont typeface="Arial" charset="0"/>
              <a:buChar char="•"/>
            </a:pPr>
            <a:r>
              <a:rPr lang="en-US" dirty="0"/>
              <a:t>Identical across farmers</a:t>
            </a:r>
          </a:p>
          <a:p>
            <a:pPr marL="171450" lvl="1" indent="-171450" eaLnBrk="1" hangingPunct="1">
              <a:spcBef>
                <a:spcPct val="0"/>
              </a:spcBef>
              <a:buFont typeface="Arial" charset="0"/>
              <a:buChar char="•"/>
            </a:pPr>
            <a:r>
              <a:rPr lang="en-US" dirty="0">
                <a:cs typeface="MS PGothic" pitchFamily="34" charset="-128"/>
              </a:rPr>
              <a:t>If all farmers are selling for $1.50 per dozen and Farmer John decides he wants to price at $2 per dozen, he will sell no eggs</a:t>
            </a:r>
          </a:p>
          <a:p>
            <a:pPr marL="628650" lvl="2" indent="-171450" eaLnBrk="1" hangingPunct="1">
              <a:spcBef>
                <a:spcPct val="0"/>
              </a:spcBef>
              <a:buFont typeface="Arial" charset="0"/>
              <a:buChar char="•"/>
            </a:pPr>
            <a:r>
              <a:rPr lang="en-US" dirty="0">
                <a:ea typeface="MS PGothic" pitchFamily="34" charset="-128"/>
                <a:cs typeface="MS PGothic" pitchFamily="34" charset="-128"/>
              </a:rPr>
              <a:t>Too many other options for buyers for the same product</a:t>
            </a:r>
          </a:p>
          <a:p>
            <a:pPr marL="628650" lvl="2" indent="-171450" eaLnBrk="1" hangingPunct="1">
              <a:spcBef>
                <a:spcPct val="0"/>
              </a:spcBef>
              <a:buFont typeface="Arial" charset="0"/>
              <a:buChar char="•"/>
            </a:pPr>
            <a:r>
              <a:rPr lang="en-US" dirty="0">
                <a:ea typeface="MS PGothic" pitchFamily="34" charset="-128"/>
                <a:cs typeface="MS PGothic" pitchFamily="34" charset="-128"/>
              </a:rPr>
              <a:t>If there are perfect substitutes for the good, demand will be perfectly elastic</a:t>
            </a:r>
          </a:p>
          <a:p>
            <a:pPr eaLnBrk="1" hangingPunct="1">
              <a:spcBef>
                <a:spcPct val="0"/>
              </a:spcBef>
            </a:pPr>
            <a:endParaRPr lang="en-US" dirty="0"/>
          </a:p>
          <a:p>
            <a:pPr eaLnBrk="1" hangingPunct="1">
              <a:spcBef>
                <a:spcPct val="0"/>
              </a:spcBef>
            </a:pPr>
            <a:r>
              <a:rPr lang="en-US" dirty="0"/>
              <a:t>Example 2 gives students a start to understanding the firm’s demand curve when we discuss perfect competition.</a:t>
            </a:r>
          </a:p>
          <a:p>
            <a:pPr eaLnBrk="1" hangingPunct="1">
              <a:spcBef>
                <a:spcPct val="0"/>
              </a:spcBef>
            </a:pPr>
            <a:endParaRPr lang="en-US" dirty="0"/>
          </a:p>
          <a:p>
            <a:pPr eaLnBrk="1" hangingPunct="1">
              <a:spcBef>
                <a:spcPct val="0"/>
              </a:spcBef>
            </a:pPr>
            <a:r>
              <a:rPr lang="en-US" b="1" i="1" dirty="0"/>
              <a:t>Real-world example: </a:t>
            </a:r>
            <a:r>
              <a:rPr lang="en-US" dirty="0"/>
              <a:t>Mnemonic Device for Elastic and Inelastic Demand Curves </a:t>
            </a:r>
            <a:r>
              <a:rPr lang="en-US" dirty="0" smtClean="0"/>
              <a:t>(See </a:t>
            </a:r>
            <a:r>
              <a:rPr lang="en-US" dirty="0"/>
              <a:t>Tip #154)</a:t>
            </a:r>
          </a:p>
          <a:p>
            <a:pPr eaLnBrk="1" hangingPunct="1">
              <a:spcBef>
                <a:spcPct val="0"/>
              </a:spcBef>
              <a:buFontTx/>
              <a:buNone/>
            </a:pPr>
            <a:r>
              <a:rPr lang="en-US" dirty="0"/>
              <a:t>At the end of this section, teach students the trick that turns a capital I into the perfectly inelastic demand curve and how a capital E has a middle that resembles a perfectly elastic demand curve.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i="1" dirty="0"/>
              <a:t>Image</a:t>
            </a:r>
            <a:r>
              <a:rPr lang="en-US" i="1" dirty="0"/>
              <a:t>: </a:t>
            </a:r>
            <a:r>
              <a:rPr lang="en-US" dirty="0"/>
              <a:t>Animated Figure 4.2</a:t>
            </a:r>
          </a:p>
          <a:p>
            <a:pPr eaLnBrk="1" hangingPunct="1"/>
            <a:endParaRPr lang="en-US" b="1" dirty="0"/>
          </a:p>
          <a:p>
            <a:pPr marL="0" lvl="1" eaLnBrk="1" hangingPunct="1"/>
            <a:r>
              <a:rPr lang="en-US" b="1" i="1" dirty="0">
                <a:cs typeface="MS PGothic" pitchFamily="34" charset="-128"/>
              </a:rPr>
              <a:t>Lecture notes:</a:t>
            </a:r>
          </a:p>
          <a:p>
            <a:pPr eaLnBrk="1" hangingPunct="1"/>
            <a:endParaRPr lang="en-US" dirty="0"/>
          </a:p>
          <a:p>
            <a:pPr eaLnBrk="1" hangingPunct="1"/>
            <a:r>
              <a:rPr lang="en-US" dirty="0"/>
              <a:t>First click:</a:t>
            </a:r>
          </a:p>
          <a:p>
            <a:pPr marL="171450" indent="-171450" eaLnBrk="1" hangingPunct="1">
              <a:buFont typeface="Arial" charset="0"/>
              <a:buChar char="•"/>
            </a:pPr>
            <a:r>
              <a:rPr lang="en-US" dirty="0"/>
              <a:t>Immediate run</a:t>
            </a:r>
          </a:p>
          <a:p>
            <a:pPr marL="628650" lvl="2" indent="-171450" eaLnBrk="1" hangingPunct="1">
              <a:buFont typeface="Arial" charset="0"/>
              <a:buChar char="•"/>
            </a:pPr>
            <a:r>
              <a:rPr lang="en-US" dirty="0">
                <a:ea typeface="ヒラギノ角ゴ Pro W3" pitchFamily="-107" charset="-128"/>
                <a:cs typeface="ヒラギノ角ゴ Pro W3" pitchFamily="-107" charset="-128"/>
              </a:rPr>
              <a:t>No change in quantity demanded; </a:t>
            </a:r>
            <a:r>
              <a:rPr lang="en-US" i="1" dirty="0">
                <a:ea typeface="ヒラギノ角ゴ Pro W3" pitchFamily="-107" charset="-128"/>
                <a:cs typeface="ヒラギノ角ゴ Pro W3" pitchFamily="-107" charset="-128"/>
              </a:rPr>
              <a:t>Q</a:t>
            </a:r>
            <a:r>
              <a:rPr lang="en-US" i="1" baseline="-25000" dirty="0">
                <a:ea typeface="ヒラギノ角ゴ Pro W3" pitchFamily="-107" charset="-128"/>
                <a:cs typeface="ヒラギノ角ゴ Pro W3" pitchFamily="-107" charset="-128"/>
              </a:rPr>
              <a:t>D</a:t>
            </a:r>
            <a:r>
              <a:rPr lang="en-US" dirty="0">
                <a:ea typeface="ヒラギノ角ゴ Pro W3" pitchFamily="-107" charset="-128"/>
                <a:cs typeface="ヒラギノ角ゴ Pro W3" pitchFamily="-107" charset="-128"/>
              </a:rPr>
              <a:t> remains at </a:t>
            </a:r>
            <a:r>
              <a:rPr lang="en-US" i="1" dirty="0">
                <a:ea typeface="ヒラギノ角ゴ Pro W3" pitchFamily="-107" charset="-128"/>
                <a:cs typeface="ヒラギノ角ゴ Pro W3" pitchFamily="-107" charset="-128"/>
              </a:rPr>
              <a:t>Q</a:t>
            </a:r>
            <a:r>
              <a:rPr lang="en-US" baseline="-25000" dirty="0">
                <a:ea typeface="ヒラギノ角ゴ Pro W3" pitchFamily="-107" charset="-128"/>
                <a:cs typeface="ヒラギノ角ゴ Pro W3" pitchFamily="-107" charset="-128"/>
              </a:rPr>
              <a:t>1</a:t>
            </a:r>
          </a:p>
          <a:p>
            <a:pPr marL="628650" lvl="2" indent="-171450" eaLnBrk="1" hangingPunct="1">
              <a:buFont typeface="Arial" charset="0"/>
              <a:buChar char="•"/>
            </a:pPr>
            <a:r>
              <a:rPr lang="en-US" dirty="0">
                <a:ea typeface="ヒラギノ角ゴ Pro W3" pitchFamily="-107" charset="-128"/>
                <a:cs typeface="ヒラギノ角ゴ Pro W3" pitchFamily="-107" charset="-128"/>
              </a:rPr>
              <a:t>No time to adjust at </a:t>
            </a:r>
            <a:r>
              <a:rPr lang="en-US" dirty="0" smtClean="0">
                <a:ea typeface="ヒラギノ角ゴ Pro W3" pitchFamily="-107" charset="-128"/>
                <a:cs typeface="ヒラギノ角ゴ Pro W3" pitchFamily="-107" charset="-128"/>
              </a:rPr>
              <a:t>all</a:t>
            </a:r>
            <a:endParaRPr lang="en-US" dirty="0"/>
          </a:p>
          <a:p>
            <a:pPr eaLnBrk="1" hangingPunct="1"/>
            <a:r>
              <a:rPr lang="en-US" dirty="0"/>
              <a:t>Second click:</a:t>
            </a:r>
          </a:p>
          <a:p>
            <a:pPr marL="171450" indent="-171450" eaLnBrk="1" hangingPunct="1">
              <a:buFont typeface="Arial" charset="0"/>
              <a:buChar char="•"/>
            </a:pPr>
            <a:r>
              <a:rPr lang="en-US" dirty="0"/>
              <a:t>Short run</a:t>
            </a:r>
          </a:p>
          <a:p>
            <a:pPr marL="628650" lvl="2" indent="-171450" eaLnBrk="1" hangingPunct="1">
              <a:buFont typeface="Arial" charset="0"/>
              <a:buChar char="•"/>
            </a:pPr>
            <a:r>
              <a:rPr lang="en-US" dirty="0">
                <a:ea typeface="ヒラギノ角ゴ Pro W3" pitchFamily="-107" charset="-128"/>
                <a:cs typeface="ヒラギノ角ゴ Pro W3" pitchFamily="-107" charset="-128"/>
              </a:rPr>
              <a:t>Time for a small adjustment</a:t>
            </a:r>
          </a:p>
          <a:p>
            <a:pPr marL="628650" lvl="2" indent="-171450" eaLnBrk="1" hangingPunct="1">
              <a:buFont typeface="Arial" charset="0"/>
              <a:buChar char="•"/>
            </a:pPr>
            <a:r>
              <a:rPr lang="en-US" i="1" dirty="0">
                <a:ea typeface="ヒラギノ角ゴ Pro W3" pitchFamily="-107" charset="-128"/>
                <a:cs typeface="ヒラギノ角ゴ Pro W3" pitchFamily="-107" charset="-128"/>
              </a:rPr>
              <a:t>Q</a:t>
            </a:r>
            <a:r>
              <a:rPr lang="en-US" i="1" baseline="-25000" dirty="0">
                <a:ea typeface="ヒラギノ角ゴ Pro W3" pitchFamily="-107" charset="-128"/>
                <a:cs typeface="ヒラギノ角ゴ Pro W3" pitchFamily="-107" charset="-128"/>
              </a:rPr>
              <a:t>D</a:t>
            </a:r>
            <a:r>
              <a:rPr lang="en-US" i="1" dirty="0">
                <a:ea typeface="ヒラギノ角ゴ Pro W3" pitchFamily="-107" charset="-128"/>
                <a:cs typeface="ヒラギノ角ゴ Pro W3" pitchFamily="-107" charset="-128"/>
              </a:rPr>
              <a:t> </a:t>
            </a:r>
            <a:r>
              <a:rPr lang="en-US" dirty="0">
                <a:ea typeface="ヒラギノ角ゴ Pro W3" pitchFamily="-107" charset="-128"/>
                <a:cs typeface="ヒラギノ角ゴ Pro W3" pitchFamily="-107" charset="-128"/>
              </a:rPr>
              <a:t>falls to </a:t>
            </a:r>
            <a:r>
              <a:rPr lang="en-US" i="1" dirty="0">
                <a:ea typeface="ヒラギノ角ゴ Pro W3" pitchFamily="-107" charset="-128"/>
                <a:cs typeface="ヒラギノ角ゴ Pro W3" pitchFamily="-107" charset="-128"/>
              </a:rPr>
              <a:t>Q</a:t>
            </a:r>
            <a:r>
              <a:rPr lang="en-US" baseline="-25000" dirty="0">
                <a:ea typeface="ヒラギノ角ゴ Pro W3" pitchFamily="-107" charset="-128"/>
                <a:cs typeface="ヒラギノ角ゴ Pro W3" pitchFamily="-107" charset="-128"/>
              </a:rPr>
              <a:t>2</a:t>
            </a:r>
            <a:r>
              <a:rPr lang="en-US" dirty="0">
                <a:ea typeface="ヒラギノ角ゴ Pro W3" pitchFamily="-107" charset="-128"/>
                <a:cs typeface="ヒラギノ角ゴ Pro W3" pitchFamily="-107" charset="-128"/>
              </a:rPr>
              <a:t>, a slight </a:t>
            </a:r>
            <a:r>
              <a:rPr lang="en-US" dirty="0" smtClean="0">
                <a:ea typeface="ヒラギノ角ゴ Pro W3" pitchFamily="-107" charset="-128"/>
                <a:cs typeface="ヒラギノ角ゴ Pro W3" pitchFamily="-107" charset="-128"/>
              </a:rPr>
              <a:t>decrease</a:t>
            </a:r>
            <a:endParaRPr lang="en-US" dirty="0"/>
          </a:p>
          <a:p>
            <a:pPr eaLnBrk="1" hangingPunct="1"/>
            <a:r>
              <a:rPr lang="en-US" dirty="0"/>
              <a:t>Third click:</a:t>
            </a:r>
          </a:p>
          <a:p>
            <a:pPr marL="171450" indent="-171450" eaLnBrk="1" hangingPunct="1">
              <a:buFont typeface="Arial" charset="0"/>
              <a:buChar char="•"/>
            </a:pPr>
            <a:r>
              <a:rPr lang="en-US" dirty="0"/>
              <a:t>Long run</a:t>
            </a:r>
          </a:p>
          <a:p>
            <a:pPr marL="171450" lvl="1" indent="-171450" eaLnBrk="1" hangingPunct="1">
              <a:buFont typeface="Arial" charset="0"/>
              <a:buChar char="•"/>
            </a:pPr>
            <a:r>
              <a:rPr lang="en-US" dirty="0">
                <a:cs typeface="MS PGothic" pitchFamily="34" charset="-128"/>
              </a:rPr>
              <a:t>Time for full adjustment</a:t>
            </a:r>
          </a:p>
          <a:p>
            <a:pPr marL="171450" lvl="1" indent="-171450" eaLnBrk="1" hangingPunct="1">
              <a:buFont typeface="Arial" charset="0"/>
              <a:buChar char="•"/>
            </a:pPr>
            <a:r>
              <a:rPr lang="en-US" dirty="0">
                <a:cs typeface="MS PGothic" pitchFamily="34" charset="-128"/>
              </a:rPr>
              <a:t>Demand is more elastic, and </a:t>
            </a:r>
            <a:r>
              <a:rPr lang="en-US" i="1" dirty="0">
                <a:cs typeface="MS PGothic" pitchFamily="34" charset="-128"/>
              </a:rPr>
              <a:t>Q</a:t>
            </a:r>
            <a:r>
              <a:rPr lang="en-US" i="1" baseline="-25000" dirty="0">
                <a:cs typeface="MS PGothic" pitchFamily="34" charset="-128"/>
              </a:rPr>
              <a:t>D</a:t>
            </a:r>
            <a:r>
              <a:rPr lang="en-US" dirty="0">
                <a:cs typeface="MS PGothic" pitchFamily="34" charset="-128"/>
              </a:rPr>
              <a:t> falls to </a:t>
            </a:r>
            <a:r>
              <a:rPr lang="en-US" i="1" dirty="0">
                <a:cs typeface="MS PGothic" pitchFamily="34" charset="-128"/>
              </a:rPr>
              <a:t>Q</a:t>
            </a:r>
            <a:r>
              <a:rPr lang="en-US" baseline="-25000" dirty="0">
                <a:cs typeface="MS PGothic" pitchFamily="34" charset="-128"/>
              </a:rPr>
              <a:t>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marL="0" lvl="1"/>
            <a:r>
              <a:rPr lang="en-US" b="1" i="1" dirty="0">
                <a:cs typeface="MS PGothic" pitchFamily="34" charset="-128"/>
              </a:rPr>
              <a:t>Lecture notes:</a:t>
            </a:r>
          </a:p>
          <a:p>
            <a:r>
              <a:rPr lang="en-US" dirty="0"/>
              <a:t>The downward-sloping demand gives the elasticity coefficient the negative sign. However, the slope is not the same as the elasticity.</a:t>
            </a:r>
          </a:p>
          <a:p>
            <a:endParaRPr lang="en-US" dirty="0"/>
          </a:p>
          <a:p>
            <a:r>
              <a:rPr lang="en-US" dirty="0"/>
              <a:t>Demand is elastic at high prices and inelastic at low prices.</a:t>
            </a:r>
          </a:p>
          <a:p>
            <a:pPr marL="171450" indent="-171450">
              <a:buFont typeface="Arial" charset="0"/>
              <a:buChar char="•"/>
            </a:pPr>
            <a:r>
              <a:rPr lang="en-US" dirty="0"/>
              <a:t>Ask students to consider a 1 percent change in a large price versus a 1 percent change in a low price.</a:t>
            </a:r>
          </a:p>
          <a:p>
            <a:pPr>
              <a:buFontTx/>
              <a:buChar cha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b="1" i="1" dirty="0"/>
              <a:t>Image: </a:t>
            </a:r>
            <a:r>
              <a:rPr lang="en-US" dirty="0"/>
              <a:t>Animated Figure 4.3</a:t>
            </a:r>
          </a:p>
          <a:p>
            <a:pPr>
              <a:lnSpc>
                <a:spcPct val="90000"/>
              </a:lnSpc>
            </a:pPr>
            <a:endParaRPr lang="en-US" b="1" dirty="0"/>
          </a:p>
          <a:p>
            <a:pPr marL="0" lvl="1">
              <a:lnSpc>
                <a:spcPct val="90000"/>
              </a:lnSpc>
            </a:pPr>
            <a:r>
              <a:rPr lang="en-US" b="1" i="1" dirty="0">
                <a:cs typeface="MS PGothic" pitchFamily="34" charset="-128"/>
              </a:rPr>
              <a:t>Lecture Tip:</a:t>
            </a:r>
            <a:endParaRPr lang="en-US" dirty="0">
              <a:cs typeface="MS PGothic" pitchFamily="34" charset="-128"/>
            </a:endParaRPr>
          </a:p>
          <a:p>
            <a:pPr>
              <a:lnSpc>
                <a:spcPct val="90000"/>
              </a:lnSpc>
            </a:pPr>
            <a:r>
              <a:rPr lang="en-US" dirty="0"/>
              <a:t>Work through each of these points with your students.</a:t>
            </a:r>
          </a:p>
          <a:p>
            <a:pPr>
              <a:lnSpc>
                <a:spcPct val="90000"/>
              </a:lnSpc>
            </a:pPr>
            <a:endParaRPr lang="en-US" dirty="0"/>
          </a:p>
          <a:p>
            <a:pPr>
              <a:lnSpc>
                <a:spcPct val="90000"/>
              </a:lnSpc>
              <a:buFontTx/>
              <a:buAutoNum type="arabicPeriod"/>
            </a:pPr>
            <a:r>
              <a:rPr lang="en-US" dirty="0"/>
              <a:t> Price falls from $5 to $4, and Q rises from 0 to 1.</a:t>
            </a:r>
          </a:p>
          <a:p>
            <a:pPr marL="171450" indent="-171450">
              <a:buFont typeface="Arial" charset="0"/>
              <a:buChar char="•"/>
            </a:pPr>
            <a:r>
              <a:rPr lang="en-US" dirty="0"/>
              <a:t>%Δ</a:t>
            </a:r>
            <a:r>
              <a:rPr lang="en-US" i="1" dirty="0"/>
              <a:t>P</a:t>
            </a:r>
            <a:r>
              <a:rPr lang="en-US" dirty="0"/>
              <a:t> = -22		%Δ</a:t>
            </a:r>
            <a:r>
              <a:rPr lang="en-US" i="1" dirty="0"/>
              <a:t>Q</a:t>
            </a:r>
            <a:r>
              <a:rPr lang="en-US" dirty="0"/>
              <a:t> = 200</a:t>
            </a:r>
          </a:p>
          <a:p>
            <a:pPr marL="171450" indent="-171450">
              <a:buFont typeface="Arial" charset="0"/>
              <a:buChar char="•"/>
            </a:pPr>
            <a:r>
              <a:rPr lang="en-US" i="1" dirty="0"/>
              <a:t>E</a:t>
            </a:r>
            <a:r>
              <a:rPr lang="en-US" i="1" baseline="-25000" dirty="0"/>
              <a:t>D</a:t>
            </a:r>
            <a:r>
              <a:rPr lang="en-US" dirty="0"/>
              <a:t> = 200/-22 = -9.1</a:t>
            </a:r>
          </a:p>
          <a:p>
            <a:pPr>
              <a:lnSpc>
                <a:spcPct val="90000"/>
              </a:lnSpc>
            </a:pPr>
            <a:r>
              <a:rPr lang="en-US" dirty="0"/>
              <a:t>Click to show answer.</a:t>
            </a:r>
          </a:p>
          <a:p>
            <a:pPr>
              <a:lnSpc>
                <a:spcPct val="90000"/>
              </a:lnSpc>
              <a:buFontTx/>
              <a:buAutoNum type="arabicPeriod"/>
            </a:pPr>
            <a:endParaRPr lang="en-US" dirty="0"/>
          </a:p>
          <a:p>
            <a:pPr>
              <a:lnSpc>
                <a:spcPct val="90000"/>
              </a:lnSpc>
              <a:buFont typeface="Calibri" pitchFamily="-107" charset="0"/>
              <a:buAutoNum type="arabicPeriod" startAt="2"/>
            </a:pPr>
            <a:r>
              <a:rPr lang="en-US" dirty="0"/>
              <a:t> Price falls from $4 to $3, and </a:t>
            </a:r>
            <a:r>
              <a:rPr lang="en-US" i="1" dirty="0"/>
              <a:t>Q</a:t>
            </a:r>
            <a:r>
              <a:rPr lang="en-US" dirty="0"/>
              <a:t> rises from 1 to 2.</a:t>
            </a:r>
          </a:p>
          <a:p>
            <a:pPr marL="171450" indent="-171450">
              <a:buFont typeface="Arial" charset="0"/>
              <a:buChar char="•"/>
            </a:pPr>
            <a:r>
              <a:rPr lang="en-US" dirty="0"/>
              <a:t>%Δ</a:t>
            </a:r>
            <a:r>
              <a:rPr lang="en-US" i="1" dirty="0"/>
              <a:t>P </a:t>
            </a:r>
            <a:r>
              <a:rPr lang="en-US" dirty="0"/>
              <a:t>= -29		%Δ</a:t>
            </a:r>
            <a:r>
              <a:rPr lang="en-US" i="1" dirty="0"/>
              <a:t>Q</a:t>
            </a:r>
            <a:r>
              <a:rPr lang="en-US" dirty="0"/>
              <a:t> = 67</a:t>
            </a:r>
          </a:p>
          <a:p>
            <a:pPr marL="171450" indent="-171450">
              <a:buFont typeface="Arial" charset="0"/>
              <a:buChar char="•"/>
            </a:pPr>
            <a:r>
              <a:rPr lang="en-US" i="1" dirty="0"/>
              <a:t>E</a:t>
            </a:r>
            <a:r>
              <a:rPr lang="en-US" i="1" baseline="-25000" dirty="0"/>
              <a:t>D</a:t>
            </a:r>
            <a:r>
              <a:rPr lang="en-US" dirty="0"/>
              <a:t> = 67/-29 = -2.3</a:t>
            </a:r>
          </a:p>
          <a:p>
            <a:pPr>
              <a:lnSpc>
                <a:spcPct val="90000"/>
              </a:lnSpc>
            </a:pPr>
            <a:r>
              <a:rPr lang="en-US" dirty="0"/>
              <a:t>Click to show answer.</a:t>
            </a:r>
          </a:p>
          <a:p>
            <a:pPr>
              <a:lnSpc>
                <a:spcPct val="90000"/>
              </a:lnSpc>
            </a:pPr>
            <a:endParaRPr lang="en-US" dirty="0"/>
          </a:p>
          <a:p>
            <a:pPr>
              <a:lnSpc>
                <a:spcPct val="90000"/>
              </a:lnSpc>
              <a:buFont typeface="Calibri" pitchFamily="-107" charset="0"/>
              <a:buAutoNum type="arabicPeriod" startAt="3"/>
            </a:pPr>
            <a:r>
              <a:rPr lang="en-US" dirty="0"/>
              <a:t> Price falls from $3 to $2, and </a:t>
            </a:r>
            <a:r>
              <a:rPr lang="en-US" i="1" dirty="0"/>
              <a:t>Q</a:t>
            </a:r>
            <a:r>
              <a:rPr lang="en-US" dirty="0"/>
              <a:t> rises from 2 to 3.</a:t>
            </a:r>
          </a:p>
          <a:p>
            <a:pPr marL="171450" indent="-171450">
              <a:buFont typeface="Arial" charset="0"/>
              <a:buChar char="•"/>
            </a:pPr>
            <a:r>
              <a:rPr lang="en-US" dirty="0"/>
              <a:t>%Δ</a:t>
            </a:r>
            <a:r>
              <a:rPr lang="en-US" i="1" dirty="0"/>
              <a:t>P</a:t>
            </a:r>
            <a:r>
              <a:rPr lang="en-US" dirty="0"/>
              <a:t> = -40		%Δ</a:t>
            </a:r>
            <a:r>
              <a:rPr lang="en-US" i="1" dirty="0"/>
              <a:t>Q</a:t>
            </a:r>
            <a:r>
              <a:rPr lang="en-US" dirty="0"/>
              <a:t> = 40</a:t>
            </a:r>
          </a:p>
          <a:p>
            <a:pPr marL="171450" indent="-171450">
              <a:buFont typeface="Arial" charset="0"/>
              <a:buChar char="•"/>
            </a:pPr>
            <a:r>
              <a:rPr lang="en-US" i="1" dirty="0"/>
              <a:t>E</a:t>
            </a:r>
            <a:r>
              <a:rPr lang="en-US" i="1" baseline="-25000" dirty="0"/>
              <a:t>D</a:t>
            </a:r>
            <a:r>
              <a:rPr lang="en-US" dirty="0"/>
              <a:t> = 40/-40 = -1</a:t>
            </a:r>
          </a:p>
          <a:p>
            <a:pPr>
              <a:lnSpc>
                <a:spcPct val="90000"/>
              </a:lnSpc>
            </a:pPr>
            <a:r>
              <a:rPr lang="en-US" dirty="0"/>
              <a:t>Click to show answer.</a:t>
            </a:r>
          </a:p>
          <a:p>
            <a:pPr>
              <a:lnSpc>
                <a:spcPct val="90000"/>
              </a:lnSpc>
            </a:pPr>
            <a:endParaRPr lang="en-US" dirty="0"/>
          </a:p>
          <a:p>
            <a:pPr>
              <a:lnSpc>
                <a:spcPct val="90000"/>
              </a:lnSpc>
              <a:buFont typeface="Calibri" pitchFamily="-107" charset="0"/>
              <a:buAutoNum type="arabicPeriod" startAt="4"/>
            </a:pPr>
            <a:r>
              <a:rPr lang="en-US" dirty="0"/>
              <a:t> Price falls from $2 to $1, and </a:t>
            </a:r>
            <a:r>
              <a:rPr lang="en-US" i="1" dirty="0"/>
              <a:t>Q</a:t>
            </a:r>
            <a:r>
              <a:rPr lang="en-US" dirty="0"/>
              <a:t> rises from 3 to 4.</a:t>
            </a:r>
          </a:p>
          <a:p>
            <a:pPr marL="171450" indent="-171450">
              <a:buFont typeface="Arial" charset="0"/>
              <a:buChar char="•"/>
            </a:pPr>
            <a:r>
              <a:rPr lang="en-US" dirty="0"/>
              <a:t>%Δ</a:t>
            </a:r>
            <a:r>
              <a:rPr lang="en-US" i="1" dirty="0"/>
              <a:t>P</a:t>
            </a:r>
            <a:r>
              <a:rPr lang="en-US" dirty="0"/>
              <a:t> = -67		%Δ</a:t>
            </a:r>
            <a:r>
              <a:rPr lang="en-US" i="1" dirty="0"/>
              <a:t>Q</a:t>
            </a:r>
            <a:r>
              <a:rPr lang="en-US" dirty="0"/>
              <a:t> = 29</a:t>
            </a:r>
          </a:p>
          <a:p>
            <a:pPr marL="171450" indent="-171450">
              <a:buFont typeface="Arial" charset="0"/>
              <a:buChar char="•"/>
            </a:pPr>
            <a:r>
              <a:rPr lang="en-US" i="1" dirty="0"/>
              <a:t>E</a:t>
            </a:r>
            <a:r>
              <a:rPr lang="en-US" i="1" baseline="-25000" dirty="0"/>
              <a:t>D</a:t>
            </a:r>
            <a:r>
              <a:rPr lang="en-US" dirty="0"/>
              <a:t> = 29/-67 = -0.4</a:t>
            </a:r>
          </a:p>
          <a:p>
            <a:pPr>
              <a:lnSpc>
                <a:spcPct val="90000"/>
              </a:lnSpc>
            </a:pPr>
            <a:r>
              <a:rPr lang="en-US" dirty="0"/>
              <a:t>Click to show answer.</a:t>
            </a:r>
          </a:p>
          <a:p>
            <a:pPr>
              <a:lnSpc>
                <a:spcPct val="90000"/>
              </a:lnSpc>
            </a:pPr>
            <a:endParaRPr lang="en-US" dirty="0"/>
          </a:p>
          <a:p>
            <a:pPr>
              <a:lnSpc>
                <a:spcPct val="90000"/>
              </a:lnSpc>
              <a:buFont typeface="Calibri" pitchFamily="-107" charset="0"/>
              <a:buAutoNum type="arabicPeriod" startAt="5"/>
            </a:pPr>
            <a:r>
              <a:rPr lang="en-US" dirty="0"/>
              <a:t> Price falls from $1 to $0, and </a:t>
            </a:r>
            <a:r>
              <a:rPr lang="en-US" i="1" dirty="0"/>
              <a:t>Q</a:t>
            </a:r>
            <a:r>
              <a:rPr lang="en-US" dirty="0"/>
              <a:t> rises from 4 to 5.</a:t>
            </a:r>
          </a:p>
          <a:p>
            <a:pPr marL="171450" indent="-171450">
              <a:buFont typeface="Arial" charset="0"/>
              <a:buChar char="•"/>
            </a:pPr>
            <a:r>
              <a:rPr lang="en-US" dirty="0"/>
              <a:t>%Δ</a:t>
            </a:r>
            <a:r>
              <a:rPr lang="en-US" i="1" dirty="0"/>
              <a:t>P</a:t>
            </a:r>
            <a:r>
              <a:rPr lang="en-US" dirty="0"/>
              <a:t> = -200		%Δ</a:t>
            </a:r>
            <a:r>
              <a:rPr lang="en-US" i="1" dirty="0"/>
              <a:t>Q</a:t>
            </a:r>
            <a:r>
              <a:rPr lang="en-US" dirty="0"/>
              <a:t> = 22</a:t>
            </a:r>
          </a:p>
          <a:p>
            <a:pPr marL="171450" indent="-171450">
              <a:buFont typeface="Arial" charset="0"/>
              <a:buChar char="•"/>
            </a:pPr>
            <a:r>
              <a:rPr lang="en-US" i="1" dirty="0"/>
              <a:t>E</a:t>
            </a:r>
            <a:r>
              <a:rPr lang="en-US" i="1" baseline="-25000" dirty="0"/>
              <a:t>D</a:t>
            </a:r>
            <a:r>
              <a:rPr lang="en-US" dirty="0"/>
              <a:t> = 22/-200 = -0.1</a:t>
            </a:r>
          </a:p>
          <a:p>
            <a:pPr>
              <a:lnSpc>
                <a:spcPct val="90000"/>
              </a:lnSpc>
            </a:pPr>
            <a:r>
              <a:rPr lang="en-US" dirty="0"/>
              <a:t>Click to show answer.</a:t>
            </a:r>
          </a:p>
          <a:p>
            <a:pPr>
              <a:lnSpc>
                <a:spcPct val="90000"/>
              </a:lnSpc>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marL="0" lvl="1"/>
            <a:r>
              <a:rPr lang="en-US" b="1" i="1">
                <a:cs typeface="MS PGothic" pitchFamily="34" charset="-128"/>
              </a:rPr>
              <a:t>Lecture tip:</a:t>
            </a:r>
          </a:p>
          <a:p>
            <a:r>
              <a:rPr lang="en-US"/>
              <a:t>After you define total revenue, return to the previous slide and show students how to find total revenue on the diagram.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r>
              <a:rPr lang="en-US" b="1" i="1" dirty="0"/>
              <a:t>Lecture notes:</a:t>
            </a:r>
          </a:p>
          <a:p>
            <a:r>
              <a:rPr lang="en-US" dirty="0"/>
              <a:t>By asking about “determinants,” we</a:t>
            </a:r>
            <a:r>
              <a:rPr lang="ja-JP" altLang="en-US" dirty="0"/>
              <a:t>’</a:t>
            </a:r>
            <a:r>
              <a:rPr lang="en-US" altLang="ja-JP" dirty="0"/>
              <a:t>re asking what </a:t>
            </a:r>
            <a:r>
              <a:rPr lang="en-US" altLang="ja-JP" dirty="0" smtClean="0"/>
              <a:t>determines the level of </a:t>
            </a:r>
            <a:r>
              <a:rPr lang="en-US" altLang="ja-JP" dirty="0"/>
              <a:t>elasticity.</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marL="0" lvl="1" eaLnBrk="1" hangingPunct="1"/>
            <a:r>
              <a:rPr lang="en-US" b="1" i="1" dirty="0">
                <a:cs typeface="MS PGothic" pitchFamily="34" charset="-128"/>
              </a:rPr>
              <a:t>Lecture tip:</a:t>
            </a:r>
          </a:p>
          <a:p>
            <a:pPr eaLnBrk="1" hangingPunct="1"/>
            <a:endParaRPr lang="en-US" dirty="0"/>
          </a:p>
          <a:p>
            <a:pPr eaLnBrk="1" hangingPunct="1"/>
            <a:r>
              <a:rPr lang="en-US" dirty="0"/>
              <a:t>The example above uses information from the demand curve drawn in Figure 4.3 (on Slide 29).</a:t>
            </a:r>
          </a:p>
          <a:p>
            <a:pPr eaLnBrk="1" hangingPunct="1"/>
            <a:endParaRPr lang="en-US" dirty="0"/>
          </a:p>
          <a:p>
            <a:pPr eaLnBrk="1" hangingPunct="1"/>
            <a:r>
              <a:rPr lang="en-US" dirty="0"/>
              <a:t>Click through this slide to show/hide the different rectangles.</a:t>
            </a:r>
          </a:p>
          <a:p>
            <a:pPr eaLnBrk="1" hangingPunct="1"/>
            <a:endParaRPr lang="en-US" dirty="0"/>
          </a:p>
          <a:p>
            <a:pPr eaLnBrk="1" hangingPunct="1"/>
            <a:r>
              <a:rPr lang="en-US" dirty="0"/>
              <a:t>Point out the calculation of total revenue and then what is happening to revenue when demand is elastic and inelastic.</a:t>
            </a:r>
          </a:p>
          <a:p>
            <a:pPr eaLnBrk="1" hangingPunct="1"/>
            <a:endParaRPr lang="en-US" dirty="0"/>
          </a:p>
          <a:p>
            <a:pPr eaLnBrk="1" hangingPunct="1"/>
            <a:r>
              <a:rPr lang="en-US" dirty="0"/>
              <a:t>The red shape at the end emphasizes that revenue is maximized at the unit elastic portion of the demand line.</a:t>
            </a:r>
          </a:p>
          <a:p>
            <a:pPr eaLnBrk="1" hangingPunct="1"/>
            <a:endParaRPr lang="en-US" dirty="0"/>
          </a:p>
          <a:p>
            <a:pPr eaLnBrk="1" hangingPunct="1"/>
            <a:r>
              <a:rPr lang="en-US" dirty="0"/>
              <a:t>The key takeaways from this slide should be:</a:t>
            </a:r>
          </a:p>
          <a:p>
            <a:pPr marL="171450" indent="-171450" eaLnBrk="1" hangingPunct="1">
              <a:buFont typeface="Arial" charset="0"/>
              <a:buChar char="•"/>
            </a:pPr>
            <a:r>
              <a:rPr lang="en-US" dirty="0"/>
              <a:t>When demand is elastic, a decrease in price raises total revenue.</a:t>
            </a:r>
          </a:p>
          <a:p>
            <a:pPr marL="171450" indent="-171450" eaLnBrk="1" hangingPunct="1">
              <a:buFont typeface="Arial" charset="0"/>
              <a:buChar char="•"/>
            </a:pPr>
            <a:r>
              <a:rPr lang="en-US" dirty="0"/>
              <a:t>When demand is inelastic, a decrease in price lowers total revenue.</a:t>
            </a:r>
          </a:p>
          <a:p>
            <a:pPr marL="171450" indent="-171450" eaLnBrk="1" hangingPunct="1">
              <a:buFont typeface="Arial" charset="0"/>
              <a:buChar char="•"/>
            </a:pPr>
            <a:r>
              <a:rPr lang="en-US" dirty="0"/>
              <a:t>When demand is unit elastic, a decrease in price has no effect on total revenue.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marL="0" lvl="1"/>
            <a:r>
              <a:rPr lang="en-US" b="1" i="1" dirty="0">
                <a:cs typeface="MS PGothic" pitchFamily="34" charset="-128"/>
              </a:rPr>
              <a:t>Lecture notes:</a:t>
            </a:r>
          </a:p>
          <a:p>
            <a:endParaRPr lang="en-US" dirty="0"/>
          </a:p>
          <a:p>
            <a:r>
              <a:rPr lang="en-US" dirty="0"/>
              <a:t>This is also the intuition of the trade-off (“I could sell more, but I must lower my price to do that”).</a:t>
            </a:r>
          </a:p>
          <a:p>
            <a:pPr marL="171450" indent="-171450">
              <a:buFont typeface="Arial" charset="0"/>
              <a:buChar char="•"/>
            </a:pPr>
            <a:r>
              <a:rPr lang="en-US" dirty="0"/>
              <a:t>There’s good news with changing price, but there is bad news too.</a:t>
            </a:r>
          </a:p>
          <a:p>
            <a:pPr marL="171450" indent="-171450">
              <a:buFont typeface="Arial" charset="0"/>
              <a:buChar char="•"/>
            </a:pPr>
            <a:r>
              <a:rPr lang="en-US" dirty="0"/>
              <a:t>The end effect on total revenue is determined by which effect is larger.</a:t>
            </a:r>
          </a:p>
          <a:p>
            <a:endParaRPr lang="en-US" dirty="0"/>
          </a:p>
          <a:p>
            <a:r>
              <a:rPr lang="en-US" dirty="0"/>
              <a:t>Big assumption: Assume all units are sold at the same price. We are not price-discriminating here; price discrimination is talked about in a later chapter.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4.4A</a:t>
            </a:r>
          </a:p>
          <a:p>
            <a:endParaRPr lang="en-US" b="1" dirty="0"/>
          </a:p>
          <a:p>
            <a:pPr marL="0" lvl="1"/>
            <a:r>
              <a:rPr lang="en-US" b="1" i="1" dirty="0">
                <a:cs typeface="MS PGothic" pitchFamily="34" charset="-128"/>
              </a:rPr>
              <a:t>Lecture notes:</a:t>
            </a:r>
          </a:p>
          <a:p>
            <a:endParaRPr lang="en-US" dirty="0"/>
          </a:p>
          <a:p>
            <a:r>
              <a:rPr lang="en-US" dirty="0"/>
              <a:t>Throughout the clicks:</a:t>
            </a:r>
          </a:p>
          <a:p>
            <a:pPr marL="171450" indent="-171450">
              <a:buFont typeface="Arial" charset="0"/>
              <a:buChar char="•"/>
            </a:pPr>
            <a:r>
              <a:rPr lang="en-US" dirty="0"/>
              <a:t>Price is falling from $4 to $3</a:t>
            </a:r>
          </a:p>
          <a:p>
            <a:pPr marL="171450" indent="-171450">
              <a:buFont typeface="Arial" charset="0"/>
              <a:buChar char="•"/>
            </a:pPr>
            <a:r>
              <a:rPr lang="en-US" i="1" dirty="0"/>
              <a:t>Q</a:t>
            </a:r>
            <a:r>
              <a:rPr lang="en-US" dirty="0"/>
              <a:t> is rising from 1 to 2</a:t>
            </a:r>
          </a:p>
          <a:p>
            <a:pPr marL="171450" indent="-171450">
              <a:buFont typeface="Arial" charset="0"/>
              <a:buChar char="•"/>
            </a:pPr>
            <a:r>
              <a:rPr lang="en-US" dirty="0"/>
              <a:t>Bad news: We have to sell units for $1 less (the first unit we were selling for $4), so we lose $1</a:t>
            </a:r>
          </a:p>
          <a:p>
            <a:pPr marL="171450" indent="-171450">
              <a:buFont typeface="Arial" charset="0"/>
              <a:buChar char="•"/>
            </a:pPr>
            <a:r>
              <a:rPr lang="en-US" dirty="0"/>
              <a:t>Good news: We now sell one more unit at a price of $3, so we gain $3</a:t>
            </a:r>
          </a:p>
          <a:p>
            <a:pPr marL="171450" lvl="1" indent="-171450">
              <a:buFont typeface="Arial" charset="0"/>
              <a:buChar char="•"/>
            </a:pPr>
            <a:r>
              <a:rPr lang="en-US" dirty="0">
                <a:cs typeface="MS PGothic" pitchFamily="34" charset="-128"/>
              </a:rPr>
              <a:t>Good news &gt; bad news</a:t>
            </a:r>
          </a:p>
          <a:p>
            <a:pPr marL="1314450" lvl="2" indent="-171450">
              <a:buFont typeface="Arial" charset="0"/>
              <a:buChar char="•"/>
            </a:pPr>
            <a:r>
              <a:rPr lang="en-US" dirty="0">
                <a:ea typeface="ヒラギノ角ゴ Pro W3" pitchFamily="-107" charset="-128"/>
                <a:cs typeface="ヒラギノ角ゴ Pro W3" pitchFamily="-107" charset="-128"/>
              </a:rPr>
              <a:t>Revenue rises</a:t>
            </a:r>
          </a:p>
          <a:p>
            <a:pPr marL="0" lvl="1">
              <a:buFontTx/>
              <a:buChar char="•"/>
            </a:pPr>
            <a:endParaRPr lang="en-US" dirty="0">
              <a:cs typeface="MS PGothic" pitchFamily="34" charset="-128"/>
            </a:endParaRPr>
          </a:p>
          <a:p>
            <a:r>
              <a:rPr lang="en-US" dirty="0"/>
              <a:t>In the elastic region of the demand curve, lowering price will increase total revenue. The gains from increased purchases (the blue-shaded area) are greater than the losses (the pink-shaded area) from a lower purchase price.</a:t>
            </a:r>
          </a:p>
          <a:p>
            <a:endParaRPr lang="en-US" dirty="0"/>
          </a:p>
          <a:p>
            <a:r>
              <a:rPr lang="en-US" dirty="0"/>
              <a:t>At a price of $4, one unit is sold and total revenue is $4. When the price is lowered to $3, two units are sold, so the total revenue is now $3×2 = $6. So, by lowering the price from $4 to $3, the business has generated $2 more in revenue. But to generate this extra revenue, the business gives up $1 for each unit it sells because $1 in sales revenue is lost from lowering the price from $4 to $3. This is represented by the pink-shaded area under the demand curve in the figure.</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4.4B</a:t>
            </a:r>
          </a:p>
          <a:p>
            <a:endParaRPr lang="en-US" dirty="0"/>
          </a:p>
          <a:p>
            <a:pPr marL="0" lvl="1"/>
            <a:r>
              <a:rPr lang="en-US" b="1" i="1" dirty="0">
                <a:cs typeface="MS PGothic" pitchFamily="34" charset="-128"/>
              </a:rPr>
              <a:t>Lecture notes:</a:t>
            </a:r>
          </a:p>
          <a:p>
            <a:endParaRPr lang="en-US" dirty="0"/>
          </a:p>
          <a:p>
            <a:r>
              <a:rPr lang="en-US" dirty="0"/>
              <a:t>Throughout the clicks:</a:t>
            </a:r>
          </a:p>
          <a:p>
            <a:pPr marL="171450" indent="-171450">
              <a:buFont typeface="Arial" charset="0"/>
              <a:buChar char="•"/>
            </a:pPr>
            <a:r>
              <a:rPr lang="en-US" dirty="0"/>
              <a:t>Price is falling from $3 to $2</a:t>
            </a:r>
          </a:p>
          <a:p>
            <a:pPr marL="171450" indent="-171450">
              <a:buFont typeface="Arial" charset="0"/>
              <a:buChar char="•"/>
            </a:pPr>
            <a:r>
              <a:rPr lang="en-US" i="1" dirty="0"/>
              <a:t>Q</a:t>
            </a:r>
            <a:r>
              <a:rPr lang="en-US" dirty="0"/>
              <a:t> is rising from 2 to 3</a:t>
            </a:r>
          </a:p>
          <a:p>
            <a:pPr marL="171450" indent="-171450">
              <a:buFont typeface="Arial" charset="0"/>
              <a:buChar char="•"/>
            </a:pPr>
            <a:r>
              <a:rPr lang="en-US" dirty="0"/>
              <a:t>Bad news: We have to sell two units for $1 less (the first two units we were selling for $3), so we lose $2</a:t>
            </a:r>
          </a:p>
          <a:p>
            <a:pPr marL="171450" indent="-171450">
              <a:buFont typeface="Arial" charset="0"/>
              <a:buChar char="•"/>
            </a:pPr>
            <a:r>
              <a:rPr lang="en-US" dirty="0"/>
              <a:t>Good news: We now sell one more unit at a price of $2, so we gain $2</a:t>
            </a:r>
          </a:p>
          <a:p>
            <a:pPr marL="857250" lvl="2" indent="-171450">
              <a:buFont typeface="Arial" charset="0"/>
              <a:buChar char="•"/>
            </a:pPr>
            <a:r>
              <a:rPr lang="en-US" dirty="0">
                <a:cs typeface="MS PGothic" pitchFamily="34" charset="-128"/>
              </a:rPr>
              <a:t>Good news = bad news</a:t>
            </a:r>
          </a:p>
          <a:p>
            <a:pPr marL="1314450" lvl="2" indent="-171450">
              <a:buFont typeface="Arial" charset="0"/>
              <a:buChar char="•"/>
            </a:pPr>
            <a:r>
              <a:rPr lang="en-US" dirty="0">
                <a:ea typeface="MS PGothic" pitchFamily="34" charset="-128"/>
                <a:cs typeface="MS PGothic" pitchFamily="34" charset="-128"/>
              </a:rPr>
              <a:t>Revenue remains the same</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4.4C</a:t>
            </a:r>
          </a:p>
          <a:p>
            <a:endParaRPr lang="en-US" dirty="0"/>
          </a:p>
          <a:p>
            <a:pPr marL="0" lvl="1"/>
            <a:r>
              <a:rPr lang="en-US" b="1" i="1" dirty="0">
                <a:cs typeface="MS PGothic" pitchFamily="34" charset="-128"/>
              </a:rPr>
              <a:t>Lecture notes:</a:t>
            </a:r>
          </a:p>
          <a:p>
            <a:endParaRPr lang="en-US" dirty="0"/>
          </a:p>
          <a:p>
            <a:r>
              <a:rPr lang="en-US" dirty="0"/>
              <a:t>Throughout the clicks:</a:t>
            </a:r>
          </a:p>
          <a:p>
            <a:pPr marL="171450" indent="-171450">
              <a:buFont typeface="Arial" charset="0"/>
              <a:buChar char="•"/>
            </a:pPr>
            <a:r>
              <a:rPr lang="en-US" dirty="0"/>
              <a:t>Price is falling from $2 to $1</a:t>
            </a:r>
          </a:p>
          <a:p>
            <a:pPr marL="171450" indent="-171450">
              <a:buFont typeface="Arial" charset="0"/>
              <a:buChar char="•"/>
            </a:pPr>
            <a:r>
              <a:rPr lang="en-US" i="1" dirty="0"/>
              <a:t>Q</a:t>
            </a:r>
            <a:r>
              <a:rPr lang="en-US" dirty="0"/>
              <a:t> is rising from 3 to 4</a:t>
            </a:r>
          </a:p>
          <a:p>
            <a:pPr marL="171450" indent="-171450">
              <a:buFont typeface="Arial" charset="0"/>
              <a:buChar char="•"/>
            </a:pPr>
            <a:r>
              <a:rPr lang="en-US" dirty="0"/>
              <a:t>Bad news: We have to sell three units for $1 less (the first three units we were selling for $2), so we lose $3</a:t>
            </a:r>
          </a:p>
          <a:p>
            <a:pPr marL="171450" indent="-171450">
              <a:buFont typeface="Arial" charset="0"/>
              <a:buChar char="•"/>
            </a:pPr>
            <a:r>
              <a:rPr lang="en-US" dirty="0"/>
              <a:t>Good news: We now sell one more unit at a price of $1, so we gain $1</a:t>
            </a:r>
          </a:p>
          <a:p>
            <a:pPr marL="171450" lvl="1" indent="-171450">
              <a:buFont typeface="Arial" charset="0"/>
              <a:buChar char="•"/>
            </a:pPr>
            <a:r>
              <a:rPr lang="en-US" dirty="0">
                <a:cs typeface="MS PGothic" pitchFamily="34" charset="-128"/>
              </a:rPr>
              <a:t>Good news &lt; bad news</a:t>
            </a:r>
          </a:p>
          <a:p>
            <a:pPr marL="1085850" lvl="2" indent="-171450">
              <a:buFont typeface="Arial" charset="0"/>
              <a:buChar char="•"/>
            </a:pPr>
            <a:r>
              <a:rPr lang="en-US" dirty="0">
                <a:ea typeface="ヒラギノ角ゴ Pro W3" pitchFamily="-107" charset="-128"/>
                <a:cs typeface="ヒラギノ角ゴ Pro W3" pitchFamily="-107" charset="-128"/>
              </a:rPr>
              <a:t>Revenue falls</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r>
              <a:rPr lang="en-US" altLang="ja-JP" b="1" i="1" dirty="0"/>
              <a:t>Clicker question:</a:t>
            </a:r>
          </a:p>
          <a:p>
            <a:r>
              <a:rPr lang="en-US" dirty="0"/>
              <a:t>Correct answer: D, increasing the price, selling less units</a:t>
            </a:r>
          </a:p>
          <a:p>
            <a:endParaRPr lang="en-US" dirty="0"/>
          </a:p>
          <a:p>
            <a:r>
              <a:rPr lang="en-US" dirty="0"/>
              <a:t>Why is (C) not correct? The demand curve is downward-sloping. We can</a:t>
            </a:r>
            <a:r>
              <a:rPr lang="ja-JP" altLang="en-US" dirty="0"/>
              <a:t>’</a:t>
            </a:r>
            <a:r>
              <a:rPr lang="en-US" altLang="ja-JP" dirty="0"/>
              <a:t>t increase the price and sell more, or we would be picking a point that </a:t>
            </a:r>
            <a:r>
              <a:rPr lang="en-US" altLang="ja-JP" dirty="0" err="1"/>
              <a:t>isn</a:t>
            </a:r>
            <a:r>
              <a:rPr lang="ja-JP" altLang="en-US" dirty="0"/>
              <a:t>’</a:t>
            </a:r>
            <a:r>
              <a:rPr lang="en-US" altLang="ja-JP" dirty="0"/>
              <a:t>t even on the demand line.</a:t>
            </a:r>
          </a:p>
          <a:p>
            <a:endParaRPr lang="en-US" dirty="0"/>
          </a:p>
          <a:p>
            <a:r>
              <a:rPr lang="en-US" dirty="0"/>
              <a:t>By increasing the price and selling less units, we are moving toward the unit elastic point in which revenue is maximized</a:t>
            </a:r>
            <a:r>
              <a:rPr lang="en-US" dirty="0" smtClean="0"/>
              <a:t>.</a:t>
            </a:r>
          </a:p>
          <a:p>
            <a:endParaRPr lang="en-US" dirty="0" smtClean="0"/>
          </a:p>
          <a:p>
            <a:r>
              <a:rPr lang="en-US" dirty="0" smtClean="0"/>
              <a:t>Remind students that revenues are not profits. We don’t have any information regarding costs here.</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marL="0" lvl="1"/>
            <a:r>
              <a:rPr lang="en-US" b="1" i="1" dirty="0">
                <a:cs typeface="MS PGothic" pitchFamily="34" charset="-128"/>
              </a:rPr>
              <a:t>Lecture notes:</a:t>
            </a:r>
          </a:p>
          <a:p>
            <a:r>
              <a:rPr lang="en-US" dirty="0"/>
              <a:t>Price is not the only variable that determines how much of a good we buy. Other factors such as income determine our consumption as well.</a:t>
            </a:r>
          </a:p>
          <a:p>
            <a:endParaRPr lang="en-US" dirty="0"/>
          </a:p>
          <a:p>
            <a:r>
              <a:rPr lang="en-US" dirty="0"/>
              <a:t>A different type of elasticity (with different variables now) is income elasticity. Now, we ask how sensitive our consumption is with regard to a change in </a:t>
            </a:r>
            <a:r>
              <a:rPr lang="en-US" i="1" dirty="0"/>
              <a:t>income</a:t>
            </a:r>
            <a:r>
              <a:rPr lang="en-US" dirty="0"/>
              <a:t>.</a:t>
            </a:r>
          </a:p>
          <a:p>
            <a:endParaRPr lang="en-US" dirty="0"/>
          </a:p>
          <a:p>
            <a:pPr marL="0" lvl="1"/>
            <a:r>
              <a:rPr lang="en-US" b="1" i="1" dirty="0">
                <a:cs typeface="MS PGothic" pitchFamily="34" charset="-128"/>
              </a:rPr>
              <a:t>Lecture tip:</a:t>
            </a:r>
          </a:p>
          <a:p>
            <a:r>
              <a:rPr lang="en-US" dirty="0"/>
              <a:t>Be careful to note the difference again between a movement and a shift in demand</a:t>
            </a:r>
            <a:r>
              <a:rPr lang="en-US" dirty="0" smtClean="0"/>
              <a:t>.</a:t>
            </a:r>
          </a:p>
          <a:p>
            <a:endParaRPr lang="en-US" dirty="0" smtClean="0"/>
          </a:p>
          <a:p>
            <a:r>
              <a:rPr lang="en-US" sz="1200" b="0" i="0" u="none" strike="noStrike" kern="1200" dirty="0" smtClean="0">
                <a:solidFill>
                  <a:schemeClr val="tx1"/>
                </a:solidFill>
                <a:effectLst/>
                <a:latin typeface="+mn-lt"/>
                <a:ea typeface="MS PGothic" pitchFamily="34" charset="-128"/>
                <a:cs typeface="MS PGothic" pitchFamily="34" charset="-128"/>
              </a:rPr>
              <a:t>[© Andres Rodriguez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marL="0" lvl="1"/>
            <a:r>
              <a:rPr lang="en-US" b="1" i="1" dirty="0">
                <a:cs typeface="MS PGothic" pitchFamily="34" charset="-128"/>
              </a:rPr>
              <a:t>Lecture </a:t>
            </a:r>
            <a:r>
              <a:rPr lang="en-US" b="1" i="1" dirty="0" smtClean="0">
                <a:cs typeface="MS PGothic" pitchFamily="34" charset="-128"/>
              </a:rPr>
              <a:t>tip:</a:t>
            </a:r>
            <a:endParaRPr lang="en-US" b="1" i="1" dirty="0">
              <a:cs typeface="MS PGothic" pitchFamily="34" charset="-128"/>
            </a:endParaRPr>
          </a:p>
          <a:p>
            <a:pPr marL="0" lvl="1"/>
            <a:endParaRPr lang="en-US" b="1" i="1" dirty="0">
              <a:cs typeface="MS PGothic" pitchFamily="34" charset="-128"/>
            </a:endParaRPr>
          </a:p>
          <a:p>
            <a:r>
              <a:rPr lang="en-US" dirty="0"/>
              <a:t>Point out to students that the equation is very similar to the one we have </a:t>
            </a:r>
            <a:r>
              <a:rPr lang="en-US" altLang="ja-JP" dirty="0"/>
              <a:t>seen before.</a:t>
            </a:r>
          </a:p>
          <a:p>
            <a:pPr marL="171450" indent="-171450">
              <a:buFont typeface="Arial" charset="0"/>
              <a:buChar char="•"/>
            </a:pPr>
            <a:r>
              <a:rPr lang="en-US" altLang="ja-JP" dirty="0"/>
              <a:t>The numerator is the same.</a:t>
            </a:r>
          </a:p>
          <a:p>
            <a:pPr marL="171450" indent="-171450">
              <a:buFont typeface="Arial" charset="0"/>
              <a:buChar char="•"/>
            </a:pPr>
            <a:r>
              <a:rPr lang="en-US" altLang="ja-JP" dirty="0"/>
              <a:t>The denominator is now a change in income instead of a change in price.</a:t>
            </a:r>
          </a:p>
          <a:p>
            <a:pPr>
              <a:buFontTx/>
              <a:buChar char="•"/>
            </a:pPr>
            <a:endParaRPr lang="en-US" dirty="0"/>
          </a:p>
          <a:p>
            <a:r>
              <a:rPr lang="en-US" dirty="0"/>
              <a:t>Note that we are holding price (and everything besides </a:t>
            </a:r>
            <a:r>
              <a:rPr lang="en-US" i="1" dirty="0"/>
              <a:t>Q</a:t>
            </a:r>
            <a:r>
              <a:rPr lang="en-US" i="1" baseline="-25000" dirty="0"/>
              <a:t>D</a:t>
            </a:r>
            <a:r>
              <a:rPr lang="en-US" dirty="0"/>
              <a:t> and income) </a:t>
            </a:r>
            <a:r>
              <a:rPr lang="en-US" i="1" dirty="0"/>
              <a:t>constant</a:t>
            </a:r>
            <a:r>
              <a:rPr lang="en-US" dirty="0"/>
              <a:t> here. How much more (or less) do you buy when income changes, all other things equal?</a:t>
            </a:r>
          </a:p>
          <a:p>
            <a:endParaRPr lang="en-US" dirty="0"/>
          </a:p>
          <a:p>
            <a:r>
              <a:rPr lang="en-US" dirty="0"/>
              <a:t>Remind students that they learned the definitions for normal and inferior goods in Chapter 3.</a:t>
            </a:r>
          </a:p>
          <a:p>
            <a:pPr marL="171450" indent="-171450">
              <a:buFont typeface="Arial" charset="0"/>
              <a:buChar char="•"/>
            </a:pPr>
            <a:r>
              <a:rPr lang="en-US" dirty="0"/>
              <a:t>Ask students to define these terms for as review</a:t>
            </a:r>
            <a:r>
              <a:rPr lang="en-US" dirty="0" smtClean="0"/>
              <a:t>.</a:t>
            </a:r>
          </a:p>
          <a:p>
            <a:pPr marL="171450" indent="-171450">
              <a:buFont typeface="Arial" charset="0"/>
              <a:buChar char="•"/>
            </a:pPr>
            <a:endParaRPr lang="en-US" dirty="0" smtClean="0"/>
          </a:p>
          <a:p>
            <a:pPr marL="0" indent="0">
              <a:buFont typeface="Arial" charset="0"/>
              <a:buNone/>
            </a:pPr>
            <a:r>
              <a:rPr lang="en-US" dirty="0" smtClean="0"/>
              <a:t>The midpoint method can be used for these calculations as well.</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r>
              <a:rPr lang="en-US" altLang="ja-JP" b="1" i="1" dirty="0"/>
              <a:t>Clicker Question</a:t>
            </a:r>
          </a:p>
          <a:p>
            <a:r>
              <a:rPr lang="en-US" dirty="0"/>
              <a:t>Correct answer: D, inferior good</a:t>
            </a:r>
          </a:p>
          <a:p>
            <a:endParaRPr lang="en-US" dirty="0"/>
          </a:p>
          <a:p>
            <a:r>
              <a:rPr lang="en-US" i="1" dirty="0"/>
              <a:t>More</a:t>
            </a:r>
            <a:r>
              <a:rPr lang="en-US" dirty="0"/>
              <a:t> income leads to </a:t>
            </a:r>
            <a:r>
              <a:rPr lang="en-US" i="1" dirty="0"/>
              <a:t>less</a:t>
            </a:r>
            <a:r>
              <a:rPr lang="en-US" dirty="0"/>
              <a:t> consumption. This is a characteristic of an inferior good</a:t>
            </a:r>
            <a:r>
              <a:rPr lang="en-US" dirty="0"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tip:</a:t>
            </a:r>
            <a:endParaRPr lang="en-US" dirty="0"/>
          </a:p>
          <a:p>
            <a:r>
              <a:rPr lang="en-US" dirty="0"/>
              <a:t>The goal in asking this question is to get students to understand that their response to a 10 percent change in the price of gasoline will be different from that of a 10 percent change in the price of a Big Mac meal.</a:t>
            </a:r>
          </a:p>
          <a:p>
            <a:endParaRPr lang="en-US" dirty="0"/>
          </a:p>
          <a:p>
            <a:r>
              <a:rPr lang="en-US" dirty="0"/>
              <a:t>If it’s easier, start with an initial price of gasoline = $2.00. After the price increase, the price of a gallon is now $2.20.</a:t>
            </a:r>
          </a:p>
          <a:p>
            <a:pPr marL="171450" indent="-171450">
              <a:buFont typeface="Arial" charset="0"/>
              <a:buChar char="•"/>
            </a:pPr>
            <a:r>
              <a:rPr lang="en-US" dirty="0"/>
              <a:t>The price of a Big Mac meal goes from $5.00 to $5.50.</a:t>
            </a:r>
          </a:p>
          <a:p>
            <a:pPr>
              <a:buFontTx/>
              <a:buChar char="•"/>
            </a:pPr>
            <a:endParaRPr lang="en-US" dirty="0"/>
          </a:p>
          <a:p>
            <a:r>
              <a:rPr lang="en-US" dirty="0"/>
              <a:t>Try to get the students to discuss why they would be less responsive to the change in the price of a gasoline.</a:t>
            </a:r>
          </a:p>
          <a:p>
            <a:pPr marL="171450" indent="-171450">
              <a:buFont typeface="Arial" charset="0"/>
              <a:buChar char="•"/>
            </a:pPr>
            <a:r>
              <a:rPr lang="en-US" dirty="0"/>
              <a:t>Lack of </a:t>
            </a:r>
            <a:r>
              <a:rPr lang="en-US" dirty="0" smtClean="0"/>
              <a:t>substitutes</a:t>
            </a:r>
          </a:p>
          <a:p>
            <a:pPr marL="171450" indent="-171450">
              <a:buFont typeface="Arial" charset="0"/>
              <a:buChar char="•"/>
            </a:pPr>
            <a:r>
              <a:rPr lang="en-US" dirty="0" smtClean="0"/>
              <a:t>More </a:t>
            </a:r>
            <a:r>
              <a:rPr lang="en-US" dirty="0"/>
              <a:t>of a necessity</a:t>
            </a:r>
          </a:p>
          <a:p>
            <a:pPr>
              <a:buFontTx/>
              <a:buNone/>
            </a:pPr>
            <a:endParaRPr lang="en-US" dirty="0" smtClean="0"/>
          </a:p>
          <a:p>
            <a:pPr>
              <a:buFontTx/>
              <a:buNone/>
            </a:pPr>
            <a:r>
              <a:rPr lang="en-US" dirty="0" smtClean="0"/>
              <a:t>[left: © Dan Van Den </a:t>
            </a:r>
            <a:r>
              <a:rPr lang="en-US" dirty="0" err="1" smtClean="0"/>
              <a:t>Broeke</a:t>
            </a:r>
            <a:r>
              <a:rPr lang="en-US" dirty="0" smtClean="0"/>
              <a:t> | </a:t>
            </a:r>
            <a:r>
              <a:rPr lang="en-US" dirty="0" err="1" smtClean="0"/>
              <a:t>Dreamstime.com</a:t>
            </a:r>
            <a:r>
              <a:rPr lang="en-US" dirty="0" smtClean="0"/>
              <a:t>; right: © Michael </a:t>
            </a:r>
            <a:r>
              <a:rPr lang="en-US" dirty="0" err="1" smtClean="0"/>
              <a:t>Neelon</a:t>
            </a:r>
            <a:r>
              <a:rPr lang="en-US" dirty="0" smtClean="0"/>
              <a:t>(</a:t>
            </a:r>
            <a:r>
              <a:rPr lang="en-US" dirty="0" err="1" smtClean="0"/>
              <a:t>misc</a:t>
            </a:r>
            <a:r>
              <a:rPr lang="en-US" dirty="0" smtClean="0"/>
              <a:t>) / </a:t>
            </a:r>
            <a:r>
              <a:rPr lang="en-US" dirty="0" err="1" smtClean="0"/>
              <a:t>Alamy</a:t>
            </a:r>
            <a:r>
              <a:rPr lang="en-US" dirty="0" smtClean="0"/>
              <a:t>]</a:t>
            </a:r>
            <a:endParaRPr lang="en-US" dirty="0"/>
          </a:p>
          <a:p>
            <a:pPr>
              <a:buFontTx/>
              <a:buChar char="•"/>
            </a:pPr>
            <a:endParaRPr lang="en-US" b="1" i="1"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marL="0" lvl="1"/>
            <a:r>
              <a:rPr lang="en-US" b="1" i="1" dirty="0">
                <a:cs typeface="MS PGothic" pitchFamily="34" charset="-128"/>
              </a:rPr>
              <a:t>Lecture notes:</a:t>
            </a:r>
          </a:p>
          <a:p>
            <a:endParaRPr lang="en-US" dirty="0"/>
          </a:p>
          <a:p>
            <a:r>
              <a:rPr lang="en-US" dirty="0"/>
              <a:t>Review what was discussed about complements and substitutes in Chapter 3.</a:t>
            </a:r>
          </a:p>
          <a:p>
            <a:endParaRPr lang="en-US" dirty="0"/>
          </a:p>
          <a:p>
            <a:pPr marL="171450" indent="-171450">
              <a:buFont typeface="Arial" charset="0"/>
              <a:buChar char="•"/>
            </a:pPr>
            <a:r>
              <a:rPr lang="en-US" dirty="0"/>
              <a:t>When the price of apples falls, the demand for oranges rises. But by how much?</a:t>
            </a:r>
          </a:p>
          <a:p>
            <a:pPr marL="171450" indent="-171450">
              <a:buFont typeface="Arial" charset="0"/>
              <a:buChar char="•"/>
            </a:pPr>
            <a:r>
              <a:rPr lang="en-US" dirty="0"/>
              <a:t>When the price of tennis rackets rises, the demand for tennis balls falls. But by how much</a:t>
            </a:r>
            <a:r>
              <a:rPr lang="en-US" dirty="0" smtClean="0"/>
              <a:t>?</a:t>
            </a:r>
          </a:p>
          <a:p>
            <a:pPr marL="171450" indent="-171450">
              <a:buFont typeface="Arial" charset="0"/>
              <a:buChar char="•"/>
            </a:pPr>
            <a:endParaRPr lang="en-US" dirty="0" smtClean="0"/>
          </a:p>
          <a:p>
            <a:pPr marL="0" indent="0">
              <a:buFont typeface="Arial" charset="0"/>
              <a:buNone/>
            </a:pPr>
            <a:r>
              <a:rPr lang="en-US" dirty="0" smtClean="0"/>
              <a:t>[© </a:t>
            </a:r>
            <a:r>
              <a:rPr lang="en-US" dirty="0" err="1" smtClean="0"/>
              <a:t>Showface</a:t>
            </a:r>
            <a:r>
              <a:rPr lang="en-US" dirty="0" smtClean="0"/>
              <a:t> | </a:t>
            </a:r>
            <a:r>
              <a:rPr lang="en-US" dirty="0" err="1" smtClean="0"/>
              <a:t>Dreamstime.com</a:t>
            </a:r>
            <a:r>
              <a:rPr lang="en-US" dirty="0" smtClean="0"/>
              <a:t>]</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marL="0" lvl="1"/>
            <a:r>
              <a:rPr lang="en-US" b="1" i="1" dirty="0">
                <a:cs typeface="MS PGothic" pitchFamily="34" charset="-128"/>
              </a:rPr>
              <a:t>Lecture </a:t>
            </a:r>
            <a:r>
              <a:rPr lang="en-US" b="1" i="1" dirty="0" smtClean="0">
                <a:cs typeface="MS PGothic" pitchFamily="34" charset="-128"/>
              </a:rPr>
              <a:t>notes:</a:t>
            </a:r>
            <a:endParaRPr lang="en-US" b="1" i="1" dirty="0">
              <a:cs typeface="MS PGothic" pitchFamily="34" charset="-128"/>
            </a:endParaRPr>
          </a:p>
          <a:p>
            <a:endParaRPr lang="en-US" b="1" i="1" dirty="0"/>
          </a:p>
          <a:p>
            <a:r>
              <a:rPr lang="en-US" dirty="0"/>
              <a:t>Notice that the equation above is very similar to the ones we have </a:t>
            </a:r>
            <a:r>
              <a:rPr lang="en-US" altLang="ja-JP" dirty="0"/>
              <a:t>seen before.</a:t>
            </a:r>
          </a:p>
          <a:p>
            <a:pPr marL="171450" indent="-171450">
              <a:buFont typeface="Arial" charset="0"/>
              <a:buChar char="•"/>
            </a:pPr>
            <a:r>
              <a:rPr lang="en-US" altLang="ja-JP" dirty="0"/>
              <a:t>The numerator is the same.</a:t>
            </a:r>
          </a:p>
          <a:p>
            <a:pPr marL="171450" indent="-171450">
              <a:buFont typeface="Arial" charset="0"/>
              <a:buChar char="•"/>
            </a:pPr>
            <a:r>
              <a:rPr lang="en-US" altLang="ja-JP" dirty="0"/>
              <a:t>The denominator is now a change in price of a </a:t>
            </a:r>
            <a:r>
              <a:rPr lang="en-US" altLang="ja-JP" i="1" dirty="0"/>
              <a:t>related good</a:t>
            </a:r>
            <a:r>
              <a:rPr lang="en-US" altLang="ja-JP" dirty="0"/>
              <a:t>.</a:t>
            </a:r>
            <a:endParaRPr lang="en-US" altLang="ja-JP" i="1" dirty="0"/>
          </a:p>
          <a:p>
            <a:pPr>
              <a:buFontTx/>
              <a:buChar char="•"/>
            </a:pPr>
            <a:endParaRPr lang="en-US" dirty="0"/>
          </a:p>
          <a:p>
            <a:r>
              <a:rPr lang="en-US" dirty="0"/>
              <a:t>Note that we are holding price (and everything besides </a:t>
            </a:r>
            <a:r>
              <a:rPr lang="en-US" i="1" dirty="0"/>
              <a:t>Q</a:t>
            </a:r>
            <a:r>
              <a:rPr lang="en-US" i="1" baseline="-25000" dirty="0"/>
              <a:t>D</a:t>
            </a:r>
            <a:r>
              <a:rPr lang="en-US" dirty="0"/>
              <a:t> of good </a:t>
            </a:r>
            <a:r>
              <a:rPr lang="en-US" i="1" dirty="0"/>
              <a:t>A </a:t>
            </a:r>
            <a:r>
              <a:rPr lang="en-US" dirty="0"/>
              <a:t>and price of good </a:t>
            </a:r>
            <a:r>
              <a:rPr lang="en-US" i="1" dirty="0"/>
              <a:t>B</a:t>
            </a:r>
            <a:r>
              <a:rPr lang="en-US" dirty="0"/>
              <a:t>) </a:t>
            </a:r>
            <a:r>
              <a:rPr lang="en-US" i="1" dirty="0"/>
              <a:t>constant</a:t>
            </a:r>
            <a:r>
              <a:rPr lang="en-US" dirty="0"/>
              <a:t> here. </a:t>
            </a:r>
          </a:p>
          <a:p>
            <a:endParaRPr lang="en-US" dirty="0"/>
          </a:p>
          <a:p>
            <a:pPr marL="0" lvl="1"/>
            <a:r>
              <a:rPr lang="en-US" b="1" i="1" dirty="0">
                <a:cs typeface="MS PGothic" pitchFamily="34" charset="-128"/>
              </a:rPr>
              <a:t>Lecture tip:</a:t>
            </a:r>
            <a:endParaRPr lang="en-US" dirty="0">
              <a:cs typeface="MS PGothic" pitchFamily="34" charset="-128"/>
            </a:endParaRPr>
          </a:p>
          <a:p>
            <a:r>
              <a:rPr lang="en-US" dirty="0"/>
              <a:t>Remind students that they learned the definitions for complements and substitutes in Chapter 3.</a:t>
            </a:r>
          </a:p>
          <a:p>
            <a:pPr marL="171450" indent="-171450">
              <a:buFont typeface="Arial" charset="0"/>
              <a:buChar char="•"/>
            </a:pPr>
            <a:r>
              <a:rPr lang="en-US" dirty="0"/>
              <a:t>Ask them to define these terms for you as review.</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midpoint method can be used for these calculations as well.</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r>
              <a:rPr lang="en-US" altLang="ja-JP" b="1" i="1" dirty="0"/>
              <a:t>Clicker question:</a:t>
            </a:r>
          </a:p>
          <a:p>
            <a:pPr marL="0" lvl="1"/>
            <a:r>
              <a:rPr lang="en-US" dirty="0">
                <a:cs typeface="MS PGothic" pitchFamily="34" charset="-128"/>
              </a:rPr>
              <a:t>Correct answer: A, </a:t>
            </a:r>
            <a:r>
              <a:rPr lang="en-US" sz="2800" i="1" dirty="0">
                <a:latin typeface="Arial" pitchFamily="-107" charset="0"/>
                <a:cs typeface="MS PGothic" pitchFamily="34" charset="-128"/>
              </a:rPr>
              <a:t>E</a:t>
            </a:r>
            <a:r>
              <a:rPr lang="en-US" sz="2800" i="1" baseline="-25000" dirty="0">
                <a:latin typeface="Arial" pitchFamily="-107" charset="0"/>
                <a:cs typeface="MS PGothic" pitchFamily="34" charset="-128"/>
              </a:rPr>
              <a:t>C</a:t>
            </a:r>
            <a:r>
              <a:rPr lang="en-US" sz="2800" dirty="0">
                <a:latin typeface="Arial" pitchFamily="-107" charset="0"/>
                <a:cs typeface="MS PGothic" pitchFamily="34" charset="-128"/>
              </a:rPr>
              <a:t> &lt; 0, chicken and rice are complements.</a:t>
            </a:r>
            <a:endParaRPr lang="en-US" dirty="0">
              <a:cs typeface="MS PGothic" pitchFamily="34" charset="-128"/>
            </a:endParaRPr>
          </a:p>
          <a:p>
            <a:endParaRPr lang="en-US" dirty="0"/>
          </a:p>
          <a:p>
            <a:r>
              <a:rPr lang="en-US" dirty="0"/>
              <a:t>E</a:t>
            </a:r>
            <a:r>
              <a:rPr lang="en-US" baseline="-25000" dirty="0"/>
              <a:t>C</a:t>
            </a:r>
            <a:r>
              <a:rPr lang="en-US" dirty="0"/>
              <a:t> &lt; 0 (the key words are “</a:t>
            </a:r>
            <a:r>
              <a:rPr lang="en-US" i="1" dirty="0"/>
              <a:t>increase</a:t>
            </a:r>
            <a:r>
              <a:rPr lang="en-US" dirty="0"/>
              <a:t>” in chicken price; purchase “</a:t>
            </a:r>
            <a:r>
              <a:rPr lang="en-US" i="1" dirty="0"/>
              <a:t>less”</a:t>
            </a:r>
            <a:r>
              <a:rPr lang="en-US" dirty="0"/>
              <a:t> rice)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marL="0" lvl="1"/>
            <a:r>
              <a:rPr lang="en-US" b="1" i="1">
                <a:cs typeface="MS PGothic" pitchFamily="34" charset="-128"/>
              </a:rPr>
              <a:t>Lecture notes:</a:t>
            </a:r>
            <a:endParaRPr lang="en-US">
              <a:cs typeface="MS PGothic" pitchFamily="34" charset="-128"/>
            </a:endParaRPr>
          </a:p>
          <a:p>
            <a:r>
              <a:rPr lang="en-US"/>
              <a:t>The only difference here is that we are examining how a firm reacts to a change in price, rather than a consumer.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dirty="0">
                <a:cs typeface="MS PGothic" pitchFamily="34" charset="-128"/>
              </a:rPr>
              <a:t>Lecture notes:</a:t>
            </a:r>
          </a:p>
          <a:p>
            <a:endParaRPr lang="en-US" b="1" dirty="0"/>
          </a:p>
          <a:p>
            <a:r>
              <a:rPr lang="en-US" dirty="0"/>
              <a:t>Example of elastic supply: </a:t>
            </a:r>
          </a:p>
          <a:p>
            <a:pPr marL="171450" indent="-171450">
              <a:buFont typeface="Arial" charset="0"/>
              <a:buChar char="•"/>
            </a:pPr>
            <a:r>
              <a:rPr lang="en-US" dirty="0"/>
              <a:t>De Beers diamonds has raw, uncut diamonds in inventory that aren’t</a:t>
            </a:r>
            <a:r>
              <a:rPr lang="en-US" altLang="ja-JP" dirty="0"/>
              <a:t> put on the market yet.</a:t>
            </a:r>
          </a:p>
          <a:p>
            <a:pPr marL="171450" lvl="1" indent="-171450">
              <a:buFont typeface="Arial" charset="0"/>
              <a:buChar char="•"/>
            </a:pPr>
            <a:r>
              <a:rPr lang="en-US" altLang="ja-JP" dirty="0">
                <a:cs typeface="MS PGothic" pitchFamily="34" charset="-128"/>
              </a:rPr>
              <a:t>If the price goes up, it is very easy to put these diamonds for sale.</a:t>
            </a:r>
          </a:p>
          <a:p>
            <a:pPr marL="171450" indent="-171450">
              <a:buFont typeface="Arial" charset="0"/>
              <a:buChar char="•"/>
            </a:pPr>
            <a:r>
              <a:rPr lang="en-US" dirty="0"/>
              <a:t>Hotdog vendors can adapt easily to changes in demand</a:t>
            </a:r>
          </a:p>
          <a:p>
            <a:pPr marL="171450" lvl="1" indent="-171450">
              <a:buFont typeface="Arial" charset="0"/>
              <a:buChar char="•"/>
            </a:pPr>
            <a:r>
              <a:rPr lang="en-US" dirty="0">
                <a:cs typeface="MS PGothic" pitchFamily="34" charset="-128"/>
              </a:rPr>
              <a:t>It is easy to relocate to a higher-demand area (where price is higher).</a:t>
            </a:r>
          </a:p>
          <a:p>
            <a:endParaRPr lang="en-US" dirty="0"/>
          </a:p>
          <a:p>
            <a:r>
              <a:rPr lang="en-US" dirty="0"/>
              <a:t>Examples of inelastic supply:</a:t>
            </a:r>
          </a:p>
          <a:p>
            <a:pPr marL="171450" indent="-171450">
              <a:buFont typeface="Arial" charset="0"/>
              <a:buChar char="•"/>
            </a:pPr>
            <a:r>
              <a:rPr lang="en-US" dirty="0"/>
              <a:t>Sporting events</a:t>
            </a:r>
          </a:p>
          <a:p>
            <a:pPr marL="171450" lvl="1" indent="-171450">
              <a:buFont typeface="Arial" charset="0"/>
              <a:buChar char="•"/>
            </a:pPr>
            <a:r>
              <a:rPr lang="en-US" dirty="0">
                <a:cs typeface="MS PGothic" pitchFamily="34" charset="-128"/>
              </a:rPr>
              <a:t>It is not easy to add more stadiums (or even more seats within an existing stadium) if the price goes up.</a:t>
            </a:r>
          </a:p>
          <a:p>
            <a:pPr marL="171450" indent="-171450">
              <a:buFont typeface="Arial" charset="0"/>
              <a:buChar char="•"/>
            </a:pPr>
            <a:r>
              <a:rPr lang="en-US" dirty="0"/>
              <a:t>Fresh fish at the dock</a:t>
            </a:r>
          </a:p>
          <a:p>
            <a:pPr marL="171450" lvl="1" indent="-171450">
              <a:buFont typeface="Arial" charset="0"/>
              <a:buChar char="•"/>
            </a:pPr>
            <a:r>
              <a:rPr lang="en-US" dirty="0">
                <a:cs typeface="MS PGothic" pitchFamily="34" charset="-128"/>
              </a:rPr>
              <a:t>What is available today is what was caught today; this cannot change easily.</a:t>
            </a:r>
          </a:p>
          <a:p>
            <a:pPr>
              <a:buFontTx/>
              <a:buChar char="•"/>
            </a:pPr>
            <a:endParaRPr lang="en-US" dirty="0"/>
          </a:p>
          <a:p>
            <a:pPr>
              <a:buFontTx/>
              <a:buChar cha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pPr marL="0" lvl="1"/>
            <a:r>
              <a:rPr lang="en-US" b="1" i="1">
                <a:cs typeface="MS PGothic" pitchFamily="34" charset="-128"/>
              </a:rPr>
              <a:t>Lecture notes:</a:t>
            </a:r>
          </a:p>
          <a:p>
            <a:r>
              <a:rPr lang="en-US"/>
              <a:t>Analogous to demand: supply becomes more responsive in the long run when there is more time to adjust to changing market conditions.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4.5</a:t>
            </a:r>
          </a:p>
          <a:p>
            <a:endParaRPr lang="en-US" dirty="0"/>
          </a:p>
          <a:p>
            <a:pPr marL="0" lvl="1"/>
            <a:r>
              <a:rPr lang="en-US" b="1" i="1" dirty="0">
                <a:cs typeface="MS PGothic" pitchFamily="34" charset="-128"/>
              </a:rPr>
              <a:t>Lecture notes:</a:t>
            </a:r>
          </a:p>
          <a:p>
            <a:endParaRPr lang="en-US" dirty="0"/>
          </a:p>
          <a:p>
            <a:pPr eaLnBrk="1" hangingPunct="1"/>
            <a:r>
              <a:rPr lang="en-US" dirty="0"/>
              <a:t>First two clicks:</a:t>
            </a:r>
          </a:p>
          <a:p>
            <a:pPr marL="171450" indent="-171450" eaLnBrk="1" hangingPunct="1">
              <a:buFont typeface="Arial" charset="0"/>
              <a:buChar char="•"/>
            </a:pPr>
            <a:r>
              <a:rPr lang="en-US" dirty="0"/>
              <a:t>Immediate run</a:t>
            </a:r>
          </a:p>
          <a:p>
            <a:pPr marL="628650" lvl="2" indent="-171450" eaLnBrk="1" hangingPunct="1">
              <a:buFont typeface="Arial" charset="0"/>
              <a:buChar char="•"/>
            </a:pPr>
            <a:r>
              <a:rPr lang="en-US" dirty="0">
                <a:ea typeface="ヒラギノ角ゴ Pro W3" pitchFamily="-107" charset="-128"/>
                <a:cs typeface="ヒラギノ角ゴ Pro W3" pitchFamily="-107" charset="-128"/>
              </a:rPr>
              <a:t>No change in quantity supplied; </a:t>
            </a:r>
            <a:r>
              <a:rPr lang="en-US" i="1" dirty="0">
                <a:ea typeface="ヒラギノ角ゴ Pro W3" pitchFamily="-107" charset="-128"/>
                <a:cs typeface="ヒラギノ角ゴ Pro W3" pitchFamily="-107" charset="-128"/>
              </a:rPr>
              <a:t>Q</a:t>
            </a:r>
            <a:r>
              <a:rPr lang="en-US" baseline="-25000" dirty="0">
                <a:ea typeface="ヒラギノ角ゴ Pro W3" pitchFamily="-107" charset="-128"/>
                <a:cs typeface="ヒラギノ角ゴ Pro W3" pitchFamily="-107" charset="-128"/>
              </a:rPr>
              <a:t>S</a:t>
            </a:r>
            <a:r>
              <a:rPr lang="en-US" dirty="0">
                <a:ea typeface="ヒラギノ角ゴ Pro W3" pitchFamily="-107" charset="-128"/>
                <a:cs typeface="ヒラギノ角ゴ Pro W3" pitchFamily="-107" charset="-128"/>
              </a:rPr>
              <a:t> remains at </a:t>
            </a:r>
            <a:r>
              <a:rPr lang="en-US" i="1" dirty="0">
                <a:ea typeface="ヒラギノ角ゴ Pro W3" pitchFamily="-107" charset="-128"/>
                <a:cs typeface="ヒラギノ角ゴ Pro W3" pitchFamily="-107" charset="-128"/>
              </a:rPr>
              <a:t>Q</a:t>
            </a:r>
            <a:r>
              <a:rPr lang="en-US" baseline="-25000" dirty="0">
                <a:ea typeface="ヒラギノ角ゴ Pro W3" pitchFamily="-107" charset="-128"/>
                <a:cs typeface="ヒラギノ角ゴ Pro W3" pitchFamily="-107" charset="-128"/>
              </a:rPr>
              <a:t>1</a:t>
            </a:r>
          </a:p>
          <a:p>
            <a:pPr marL="628650" lvl="2" indent="-171450" eaLnBrk="1" hangingPunct="1">
              <a:buFont typeface="Arial" charset="0"/>
              <a:buChar char="•"/>
            </a:pPr>
            <a:r>
              <a:rPr lang="en-US" dirty="0">
                <a:ea typeface="ヒラギノ角ゴ Pro W3" pitchFamily="-107" charset="-128"/>
                <a:cs typeface="ヒラギノ角ゴ Pro W3" pitchFamily="-107" charset="-128"/>
              </a:rPr>
              <a:t>No time to adjust at </a:t>
            </a:r>
            <a:r>
              <a:rPr lang="en-US" dirty="0" smtClean="0">
                <a:ea typeface="ヒラギノ角ゴ Pro W3" pitchFamily="-107" charset="-128"/>
                <a:cs typeface="ヒラギノ角ゴ Pro W3" pitchFamily="-107" charset="-128"/>
              </a:rPr>
              <a:t>all</a:t>
            </a:r>
            <a:endParaRPr lang="en-US" dirty="0"/>
          </a:p>
          <a:p>
            <a:pPr eaLnBrk="1" hangingPunct="1"/>
            <a:r>
              <a:rPr lang="en-US" dirty="0"/>
              <a:t>Next two clicks:</a:t>
            </a:r>
          </a:p>
          <a:p>
            <a:pPr marL="171450" indent="-171450" eaLnBrk="1" hangingPunct="1">
              <a:buFont typeface="Arial" charset="0"/>
              <a:buChar char="•"/>
            </a:pPr>
            <a:r>
              <a:rPr lang="en-US" dirty="0"/>
              <a:t>Short run</a:t>
            </a:r>
          </a:p>
          <a:p>
            <a:pPr marL="628650" lvl="2" indent="-171450" eaLnBrk="1" hangingPunct="1">
              <a:buFont typeface="Arial" charset="0"/>
              <a:buChar char="•"/>
            </a:pPr>
            <a:r>
              <a:rPr lang="en-US" dirty="0">
                <a:ea typeface="ヒラギノ角ゴ Pro W3" pitchFamily="-107" charset="-128"/>
                <a:cs typeface="ヒラギノ角ゴ Pro W3" pitchFamily="-107" charset="-128"/>
              </a:rPr>
              <a:t>Time for a small adjustment</a:t>
            </a:r>
          </a:p>
          <a:p>
            <a:pPr marL="628650" lvl="2" indent="-171450" eaLnBrk="1" hangingPunct="1">
              <a:buFont typeface="Arial" charset="0"/>
              <a:buChar char="•"/>
            </a:pPr>
            <a:r>
              <a:rPr lang="en-US" i="1" dirty="0">
                <a:ea typeface="ヒラギノ角ゴ Pro W3" pitchFamily="-107" charset="-128"/>
                <a:cs typeface="ヒラギノ角ゴ Pro W3" pitchFamily="-107" charset="-128"/>
              </a:rPr>
              <a:t>Q</a:t>
            </a:r>
            <a:r>
              <a:rPr lang="en-US" i="1" baseline="-25000" dirty="0">
                <a:ea typeface="ヒラギノ角ゴ Pro W3" pitchFamily="-107" charset="-128"/>
                <a:cs typeface="ヒラギノ角ゴ Pro W3" pitchFamily="-107" charset="-128"/>
              </a:rPr>
              <a:t>S</a:t>
            </a:r>
            <a:r>
              <a:rPr lang="en-US" i="1" dirty="0">
                <a:ea typeface="ヒラギノ角ゴ Pro W3" pitchFamily="-107" charset="-128"/>
                <a:cs typeface="ヒラギノ角ゴ Pro W3" pitchFamily="-107" charset="-128"/>
              </a:rPr>
              <a:t> </a:t>
            </a:r>
            <a:r>
              <a:rPr lang="en-US" dirty="0">
                <a:ea typeface="ヒラギノ角ゴ Pro W3" pitchFamily="-107" charset="-128"/>
                <a:cs typeface="ヒラギノ角ゴ Pro W3" pitchFamily="-107" charset="-128"/>
              </a:rPr>
              <a:t>rises to </a:t>
            </a:r>
            <a:r>
              <a:rPr lang="en-US" i="1" dirty="0">
                <a:ea typeface="ヒラギノ角ゴ Pro W3" pitchFamily="-107" charset="-128"/>
                <a:cs typeface="ヒラギノ角ゴ Pro W3" pitchFamily="-107" charset="-128"/>
              </a:rPr>
              <a:t>Q</a:t>
            </a:r>
            <a:r>
              <a:rPr lang="en-US" baseline="-25000" dirty="0">
                <a:ea typeface="ヒラギノ角ゴ Pro W3" pitchFamily="-107" charset="-128"/>
                <a:cs typeface="ヒラギノ角ゴ Pro W3" pitchFamily="-107" charset="-128"/>
              </a:rPr>
              <a:t>2</a:t>
            </a:r>
            <a:r>
              <a:rPr lang="en-US" dirty="0">
                <a:ea typeface="ヒラギノ角ゴ Pro W3" pitchFamily="-107" charset="-128"/>
                <a:cs typeface="ヒラギノ角ゴ Pro W3" pitchFamily="-107" charset="-128"/>
              </a:rPr>
              <a:t>, a slight </a:t>
            </a:r>
            <a:r>
              <a:rPr lang="en-US" dirty="0" smtClean="0">
                <a:ea typeface="ヒラギノ角ゴ Pro W3" pitchFamily="-107" charset="-128"/>
                <a:cs typeface="ヒラギノ角ゴ Pro W3" pitchFamily="-107" charset="-128"/>
              </a:rPr>
              <a:t>increase</a:t>
            </a:r>
            <a:endParaRPr lang="en-US" dirty="0"/>
          </a:p>
          <a:p>
            <a:pPr eaLnBrk="1" hangingPunct="1"/>
            <a:r>
              <a:rPr lang="en-US" dirty="0"/>
              <a:t>Next two clicks:</a:t>
            </a:r>
          </a:p>
          <a:p>
            <a:pPr marL="171450" indent="-171450" eaLnBrk="1" hangingPunct="1">
              <a:buFont typeface="Arial" charset="0"/>
              <a:buChar char="•"/>
            </a:pPr>
            <a:r>
              <a:rPr lang="en-US" dirty="0"/>
              <a:t>Long run</a:t>
            </a:r>
          </a:p>
          <a:p>
            <a:pPr marL="171450" lvl="1" indent="-171450" eaLnBrk="1" hangingPunct="1">
              <a:buFont typeface="Arial" charset="0"/>
              <a:buChar char="•"/>
            </a:pPr>
            <a:r>
              <a:rPr lang="en-US" dirty="0">
                <a:cs typeface="MS PGothic" pitchFamily="34" charset="-128"/>
              </a:rPr>
              <a:t>Time for full adjustment</a:t>
            </a:r>
          </a:p>
          <a:p>
            <a:pPr marL="171450" lvl="1" indent="-171450" eaLnBrk="1" hangingPunct="1">
              <a:buFont typeface="Arial" charset="0"/>
              <a:buChar char="•"/>
            </a:pPr>
            <a:r>
              <a:rPr lang="en-US" dirty="0">
                <a:cs typeface="MS PGothic" pitchFamily="34" charset="-128"/>
              </a:rPr>
              <a:t>Supply is more elastic, and </a:t>
            </a:r>
            <a:r>
              <a:rPr lang="en-US" i="1" dirty="0">
                <a:cs typeface="MS PGothic" pitchFamily="34" charset="-128"/>
              </a:rPr>
              <a:t>Q</a:t>
            </a:r>
            <a:r>
              <a:rPr lang="en-US" i="1" baseline="-25000" dirty="0">
                <a:cs typeface="MS PGothic" pitchFamily="34" charset="-128"/>
              </a:rPr>
              <a:t>S</a:t>
            </a:r>
            <a:r>
              <a:rPr lang="en-US" dirty="0">
                <a:cs typeface="MS PGothic" pitchFamily="34" charset="-128"/>
              </a:rPr>
              <a:t> rises to </a:t>
            </a:r>
            <a:r>
              <a:rPr lang="en-US" i="1" dirty="0">
                <a:cs typeface="MS PGothic" pitchFamily="34" charset="-128"/>
              </a:rPr>
              <a:t>Q</a:t>
            </a:r>
            <a:r>
              <a:rPr lang="en-US" baseline="-25000" dirty="0">
                <a:cs typeface="MS PGothic" pitchFamily="34" charset="-128"/>
              </a:rPr>
              <a:t>3</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pPr marL="0" lvl="1"/>
            <a:r>
              <a:rPr lang="en-US" b="1" i="1" dirty="0">
                <a:cs typeface="MS PGothic" pitchFamily="34" charset="-128"/>
              </a:rPr>
              <a:t>Lecture notes:</a:t>
            </a:r>
            <a:endParaRPr lang="en-US" dirty="0">
              <a:cs typeface="MS PGothic" pitchFamily="34" charset="-128"/>
            </a:endParaRPr>
          </a:p>
          <a:p>
            <a:r>
              <a:rPr lang="en-US" dirty="0"/>
              <a:t>Notice that the equation is very similar to the one we have </a:t>
            </a:r>
            <a:r>
              <a:rPr lang="en-US" altLang="ja-JP" dirty="0"/>
              <a:t>seen before.</a:t>
            </a:r>
          </a:p>
          <a:p>
            <a:pPr marL="171450" indent="-171450">
              <a:buFont typeface="Arial" charset="0"/>
              <a:buChar char="•"/>
            </a:pPr>
            <a:r>
              <a:rPr lang="en-US" altLang="ja-JP" dirty="0"/>
              <a:t>The numerator is the same except we are talking about quantity supplied, not quantity demanded.</a:t>
            </a:r>
          </a:p>
          <a:p>
            <a:pPr marL="171450" indent="-171450">
              <a:buFont typeface="Arial" charset="0"/>
              <a:buChar char="•"/>
            </a:pPr>
            <a:r>
              <a:rPr lang="en-US" altLang="ja-JP" dirty="0"/>
              <a:t>The denominator is still the change in price.</a:t>
            </a:r>
          </a:p>
          <a:p>
            <a:pPr>
              <a:buFontTx/>
              <a:buChar char="•"/>
            </a:pPr>
            <a:endParaRPr lang="en-US" altLang="ja-JP" dirty="0"/>
          </a:p>
          <a:p>
            <a:r>
              <a:rPr lang="en-US" altLang="ja-JP" b="1" i="1" dirty="0"/>
              <a:t>Lecture tip: </a:t>
            </a:r>
          </a:p>
          <a:p>
            <a:r>
              <a:rPr lang="en-US" altLang="ja-JP" dirty="0"/>
              <a:t>This is the last of the elasticity formulas you will cover. Make sure students recognize that they all have a familiar look to them.</a:t>
            </a:r>
          </a:p>
          <a:p>
            <a:pPr marL="171450" indent="-171450">
              <a:buFont typeface="Arial" charset="0"/>
              <a:buChar char="•"/>
            </a:pPr>
            <a:r>
              <a:rPr lang="en-US" altLang="ja-JP" dirty="0" smtClean="0"/>
              <a:t>They </a:t>
            </a:r>
            <a:r>
              <a:rPr lang="en-US" altLang="ja-JP" dirty="0"/>
              <a:t>are measuring the sensitivity of one variable (either </a:t>
            </a:r>
            <a:r>
              <a:rPr lang="en-US" altLang="ja-JP" i="1" dirty="0"/>
              <a:t>Q</a:t>
            </a:r>
            <a:r>
              <a:rPr lang="en-US" altLang="ja-JP" i="1" baseline="-25000" dirty="0"/>
              <a:t>D</a:t>
            </a:r>
            <a:r>
              <a:rPr lang="en-US" altLang="ja-JP" i="1" dirty="0"/>
              <a:t> </a:t>
            </a:r>
            <a:r>
              <a:rPr lang="en-US" altLang="ja-JP" dirty="0"/>
              <a:t>or </a:t>
            </a:r>
            <a:r>
              <a:rPr lang="en-US" altLang="ja-JP" i="1" dirty="0"/>
              <a:t>Q</a:t>
            </a:r>
            <a:r>
              <a:rPr lang="en-US" altLang="ja-JP" i="1" baseline="-25000" dirty="0"/>
              <a:t>S</a:t>
            </a:r>
            <a:r>
              <a:rPr lang="en-US" altLang="ja-JP" dirty="0"/>
              <a:t>) to a change in another (own price, income, price of a related good</a:t>
            </a:r>
            <a:r>
              <a:rPr lang="en-US" altLang="ja-JP" dirty="0" smtClean="0"/>
              <a:t>).</a:t>
            </a:r>
          </a:p>
          <a:p>
            <a:pPr marL="171450" indent="-171450">
              <a:buFont typeface="Arial" charset="0"/>
              <a:buChar char="•"/>
            </a:pPr>
            <a:endParaRPr lang="en-US" altLang="ja-JP" dirty="0" smtClean="0"/>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dirty="0" smtClean="0"/>
              <a:t>The midpoint method can be used for these calculations as well.</a:t>
            </a:r>
          </a:p>
          <a:p>
            <a:pPr marL="0" indent="0">
              <a:buFont typeface="Arial" charset="0"/>
              <a:buNone/>
            </a:pPr>
            <a:endParaRPr lang="en-US" altLang="ja-JP"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pPr marL="0" lvl="1"/>
            <a:endParaRPr lang="en-US" b="0" i="0" dirty="0">
              <a:cs typeface="MS PGothic"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4.6</a:t>
            </a:r>
          </a:p>
          <a:p>
            <a:endParaRPr lang="en-US" dirty="0"/>
          </a:p>
          <a:p>
            <a:pPr marL="0" lvl="1"/>
            <a:r>
              <a:rPr lang="en-US" b="1" i="1" dirty="0">
                <a:cs typeface="MS PGothic" pitchFamily="34" charset="-128"/>
              </a:rPr>
              <a:t>Lecture notes:</a:t>
            </a:r>
          </a:p>
          <a:p>
            <a:r>
              <a:rPr lang="en-US" dirty="0"/>
              <a:t>Start in equilibrium with </a:t>
            </a:r>
            <a:r>
              <a:rPr lang="en-US" i="1" dirty="0"/>
              <a:t>SR</a:t>
            </a:r>
            <a:r>
              <a:rPr lang="en-US" dirty="0"/>
              <a:t> supply and </a:t>
            </a:r>
            <a:r>
              <a:rPr lang="en-US" i="1" dirty="0"/>
              <a:t>D</a:t>
            </a:r>
            <a:r>
              <a:rPr lang="en-US" baseline="-25000" dirty="0"/>
              <a:t>1</a:t>
            </a:r>
            <a:r>
              <a:rPr lang="en-US" dirty="0"/>
              <a:t> initial price = $60 per barrel and </a:t>
            </a:r>
            <a:r>
              <a:rPr lang="en-US" i="1" dirty="0"/>
              <a:t>Q</a:t>
            </a:r>
            <a:r>
              <a:rPr lang="en-US" baseline="-25000" dirty="0"/>
              <a:t>1</a:t>
            </a:r>
            <a:r>
              <a:rPr lang="en-US" dirty="0"/>
              <a:t> barrels are sold.</a:t>
            </a:r>
          </a:p>
          <a:p>
            <a:r>
              <a:rPr lang="en-US" dirty="0"/>
              <a:t> </a:t>
            </a:r>
          </a:p>
          <a:p>
            <a:r>
              <a:rPr lang="en-US" dirty="0"/>
              <a:t>First click:</a:t>
            </a:r>
          </a:p>
          <a:p>
            <a:pPr marL="171450" indent="-171450">
              <a:buFont typeface="Arial" charset="0"/>
              <a:buChar char="•"/>
            </a:pPr>
            <a:r>
              <a:rPr lang="en-US" dirty="0"/>
              <a:t>Economic development in China increases the demand for oil.</a:t>
            </a:r>
          </a:p>
          <a:p>
            <a:pPr marL="171450" indent="-171450">
              <a:buFont typeface="Arial" charset="0"/>
              <a:buChar char="•"/>
            </a:pPr>
            <a:r>
              <a:rPr lang="en-US" dirty="0"/>
              <a:t>Ask students to predict the outcome—what will happen to equilibrium price and quantity?</a:t>
            </a:r>
          </a:p>
          <a:p>
            <a:pPr marL="171450" indent="-171450">
              <a:buFont typeface="Arial" charset="0"/>
              <a:buChar char="•"/>
            </a:pPr>
            <a:r>
              <a:rPr lang="en-US" dirty="0"/>
              <a:t>The demand curve shifts to </a:t>
            </a:r>
            <a:r>
              <a:rPr lang="en-US" i="1" dirty="0"/>
              <a:t>D</a:t>
            </a:r>
            <a:r>
              <a:rPr lang="en-US" baseline="-25000" dirty="0"/>
              <a:t>2</a:t>
            </a:r>
            <a:r>
              <a:rPr lang="en-US" dirty="0" smtClean="0"/>
              <a:t>.</a:t>
            </a:r>
            <a:endParaRPr lang="en-US" dirty="0"/>
          </a:p>
          <a:p>
            <a:r>
              <a:rPr lang="en-US" dirty="0"/>
              <a:t>Second click:</a:t>
            </a:r>
          </a:p>
          <a:p>
            <a:pPr marL="171450" indent="-171450">
              <a:buFont typeface="Arial" charset="0"/>
              <a:buChar char="•"/>
            </a:pPr>
            <a:r>
              <a:rPr lang="en-US" dirty="0"/>
              <a:t>The new equilibrium price is $90, and the equilibrium quantity rises to </a:t>
            </a:r>
            <a:r>
              <a:rPr lang="en-US" i="1" dirty="0"/>
              <a:t>Q</a:t>
            </a:r>
            <a:r>
              <a:rPr lang="en-US" baseline="-25000" dirty="0"/>
              <a:t>2</a:t>
            </a:r>
            <a:r>
              <a:rPr lang="en-US" dirty="0" smtClean="0"/>
              <a:t>.</a:t>
            </a:r>
            <a:endParaRPr lang="en-US" dirty="0"/>
          </a:p>
          <a:p>
            <a:r>
              <a:rPr lang="en-US" dirty="0"/>
              <a:t>Third click:</a:t>
            </a:r>
          </a:p>
          <a:p>
            <a:pPr marL="171450" indent="-171450">
              <a:buFont typeface="Arial" charset="0"/>
              <a:buChar char="•"/>
            </a:pPr>
            <a:r>
              <a:rPr lang="en-US" dirty="0"/>
              <a:t>Over time, the supply of oil is more elastic and can adjust to the higher price of oil by producing more.</a:t>
            </a:r>
          </a:p>
          <a:p>
            <a:pPr marL="171450" indent="-171450">
              <a:buFont typeface="Arial" charset="0"/>
              <a:buChar char="•"/>
            </a:pPr>
            <a:r>
              <a:rPr lang="en-US" dirty="0"/>
              <a:t>The supply curve gets flatter and becomes </a:t>
            </a:r>
            <a:r>
              <a:rPr lang="en-US" i="1" dirty="0"/>
              <a:t>S</a:t>
            </a:r>
            <a:r>
              <a:rPr lang="en-US" i="1" baseline="-25000" dirty="0"/>
              <a:t>LR</a:t>
            </a:r>
            <a:r>
              <a:rPr lang="en-US" dirty="0" smtClean="0"/>
              <a:t>.</a:t>
            </a:r>
            <a:endParaRPr lang="en-US" dirty="0"/>
          </a:p>
          <a:p>
            <a:r>
              <a:rPr lang="en-US" dirty="0"/>
              <a:t>Fourth click:</a:t>
            </a:r>
          </a:p>
          <a:p>
            <a:pPr marL="171450" indent="-171450">
              <a:buFont typeface="Arial" charset="0"/>
              <a:buChar char="•"/>
            </a:pPr>
            <a:r>
              <a:rPr lang="en-US" dirty="0"/>
              <a:t>The long-run equilibrium price is $80 per barrel, and the long-run equilibrium quantity is </a:t>
            </a:r>
            <a:r>
              <a:rPr lang="en-US" i="1" dirty="0"/>
              <a:t>Q</a:t>
            </a:r>
            <a:r>
              <a:rPr lang="en-US" baseline="-25000" dirty="0"/>
              <a:t>3</a:t>
            </a:r>
            <a:r>
              <a:rPr lang="en-US" dirty="0"/>
              <a:t>.</a:t>
            </a:r>
          </a:p>
          <a:p>
            <a:endParaRPr lang="en-US" dirty="0" smtClean="0"/>
          </a:p>
          <a:p>
            <a:r>
              <a:rPr lang="en-US" dirty="0" smtClean="0"/>
              <a:t>[PSL Images / </a:t>
            </a:r>
            <a:r>
              <a:rPr lang="en-US" dirty="0" err="1" smtClean="0"/>
              <a:t>Alamy</a:t>
            </a:r>
            <a:r>
              <a:rPr lang="en-US" dirty="0" smtClean="0"/>
              <a: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r>
              <a:rPr lang="en-US" b="1" i="1" dirty="0"/>
              <a:t>Lecture tip:</a:t>
            </a:r>
          </a:p>
          <a:p>
            <a:endParaRPr lang="en-US" dirty="0"/>
          </a:p>
          <a:p>
            <a:r>
              <a:rPr lang="en-US" dirty="0"/>
              <a:t>Explain to students that:</a:t>
            </a:r>
          </a:p>
          <a:p>
            <a:pPr marL="171450" indent="-171450">
              <a:buFont typeface="Arial" charset="0"/>
              <a:buChar char="•"/>
            </a:pPr>
            <a:r>
              <a:rPr lang="en-US" dirty="0"/>
              <a:t>Elasticity = responsiveness</a:t>
            </a:r>
          </a:p>
          <a:p>
            <a:endParaRPr lang="en-US" dirty="0"/>
          </a:p>
          <a:p>
            <a:r>
              <a:rPr lang="en-US" dirty="0"/>
              <a:t>Emphasize that elasticity can compare the responsiveness of the relationship between any two variables.</a:t>
            </a:r>
          </a:p>
          <a:p>
            <a:pPr marL="171450" indent="-171450">
              <a:buFont typeface="Arial" charset="0"/>
              <a:buChar char="•"/>
            </a:pPr>
            <a:r>
              <a:rPr lang="en-US" dirty="0"/>
              <a:t>There are several types of elasticity that detail the sensitivity of the relationship between different pairs of variables.</a:t>
            </a:r>
          </a:p>
          <a:p>
            <a:endParaRPr lang="en-US" dirty="0"/>
          </a:p>
          <a:p>
            <a:r>
              <a:rPr lang="en-US" dirty="0"/>
              <a:t>Supply and demand allows us to predict what happens to quantity demanded or quantity supplied in terms of whether it falls or rises; elasticity allows us to be more precise and put a size to that change.</a:t>
            </a:r>
          </a:p>
          <a:p>
            <a:endParaRPr lang="en-US" dirty="0"/>
          </a:p>
          <a:p>
            <a:r>
              <a:rPr lang="en-US" dirty="0"/>
              <a:t>As stated in the </a:t>
            </a:r>
            <a:r>
              <a:rPr lang="ja-JP" altLang="en-US" dirty="0"/>
              <a:t>“</a:t>
            </a:r>
            <a:r>
              <a:rPr lang="en-US" altLang="ja-JP" dirty="0"/>
              <a:t>Previously</a:t>
            </a:r>
            <a:r>
              <a:rPr lang="ja-JP" altLang="en-US" dirty="0"/>
              <a:t>”</a:t>
            </a:r>
            <a:r>
              <a:rPr lang="en-US" altLang="ja-JP" dirty="0"/>
              <a:t> slide (slide #2):</a:t>
            </a:r>
          </a:p>
          <a:p>
            <a:pPr marL="171450" indent="-171450">
              <a:buFont typeface="Arial" charset="0"/>
              <a:buChar char="•"/>
            </a:pPr>
            <a:r>
              <a:rPr lang="en-US" dirty="0"/>
              <a:t>A price change will cause us to slide along the demand curve to a different point on that same </a:t>
            </a:r>
            <a:r>
              <a:rPr lang="en-US" dirty="0" smtClean="0"/>
              <a:t>curve.</a:t>
            </a:r>
          </a:p>
          <a:p>
            <a:pPr marL="171450" indent="-171450">
              <a:buFont typeface="Arial" charset="0"/>
              <a:buChar char="•"/>
            </a:pPr>
            <a:r>
              <a:rPr lang="en-US" dirty="0" smtClean="0"/>
              <a:t>Other </a:t>
            </a:r>
            <a:r>
              <a:rPr lang="en-US" dirty="0"/>
              <a:t>factors changing (income, preferences, price of </a:t>
            </a:r>
            <a:r>
              <a:rPr lang="en-US" i="1" dirty="0"/>
              <a:t>other</a:t>
            </a:r>
            <a:r>
              <a:rPr lang="en-US" dirty="0"/>
              <a:t> goods) will cause the demand curve to </a:t>
            </a:r>
            <a:r>
              <a:rPr lang="en-US" dirty="0" smtClean="0"/>
              <a:t>shift.</a:t>
            </a:r>
          </a:p>
          <a:p>
            <a:pPr marL="171450" indent="-171450">
              <a:buFont typeface="Arial" charset="0"/>
              <a:buChar char="•"/>
            </a:pPr>
            <a:r>
              <a:rPr lang="en-US" dirty="0" smtClean="0"/>
              <a:t>We</a:t>
            </a:r>
            <a:r>
              <a:rPr lang="ja-JP" altLang="en-US" dirty="0"/>
              <a:t>’</a:t>
            </a:r>
            <a:r>
              <a:rPr lang="en-US" altLang="ja-JP" dirty="0" err="1"/>
              <a:t>ve</a:t>
            </a:r>
            <a:r>
              <a:rPr lang="en-US" altLang="ja-JP" dirty="0"/>
              <a:t> seen the </a:t>
            </a:r>
            <a:r>
              <a:rPr lang="en-US" altLang="ja-JP" i="1" dirty="0"/>
              <a:t>direction</a:t>
            </a:r>
            <a:r>
              <a:rPr lang="en-US" altLang="ja-JP" dirty="0"/>
              <a:t> of the slide or shift, but now (with elasticity) we will learn more about the </a:t>
            </a:r>
            <a:r>
              <a:rPr lang="en-US" altLang="ja-JP" i="1" dirty="0"/>
              <a:t>size</a:t>
            </a:r>
            <a:r>
              <a:rPr lang="en-US" altLang="ja-JP" dirty="0"/>
              <a:t> of these changes.</a:t>
            </a:r>
            <a:endParaRPr lang="en-US" dirty="0"/>
          </a:p>
          <a:p>
            <a:endParaRPr lang="en-US" dirty="0"/>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a:lstStyle/>
          <a:p>
            <a:r>
              <a:rPr lang="en-US" b="1" i="1" dirty="0"/>
              <a:t>Real-world example</a:t>
            </a:r>
            <a:r>
              <a:rPr lang="en-US" b="1" dirty="0"/>
              <a:t>: </a:t>
            </a:r>
            <a:r>
              <a:rPr lang="en-US" dirty="0"/>
              <a:t>How Do We Decrease Illegal Drug Use? </a:t>
            </a:r>
            <a:r>
              <a:rPr lang="en-US" dirty="0" smtClean="0"/>
              <a:t>(See Tip </a:t>
            </a:r>
            <a:r>
              <a:rPr lang="en-US" dirty="0"/>
              <a:t>#161)</a:t>
            </a:r>
          </a:p>
          <a:p>
            <a:endParaRPr lang="en-US" dirty="0"/>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a:lstStyle/>
          <a:p>
            <a:r>
              <a:rPr lang="en-US" b="1" i="1" dirty="0"/>
              <a:t>Real-world example</a:t>
            </a:r>
            <a:r>
              <a:rPr lang="en-US" b="1" dirty="0"/>
              <a:t>: </a:t>
            </a:r>
            <a:r>
              <a:rPr lang="en-US" dirty="0"/>
              <a:t>How Do We Decrease Illegal Drug Use? </a:t>
            </a:r>
            <a:r>
              <a:rPr lang="en-US" dirty="0" smtClean="0"/>
              <a:t>(See Tip </a:t>
            </a:r>
            <a:r>
              <a:rPr lang="en-US" dirty="0"/>
              <a:t>#161)</a:t>
            </a:r>
          </a:p>
          <a:p>
            <a:endParaRPr lang="en-US" altLang="ja-JP" b="1" i="1" dirty="0"/>
          </a:p>
          <a:p>
            <a:r>
              <a:rPr lang="en-US" altLang="ja-JP" b="1" i="1" dirty="0"/>
              <a:t>Lecture notes:</a:t>
            </a:r>
          </a:p>
          <a:p>
            <a:endParaRPr lang="en-US" dirty="0"/>
          </a:p>
          <a:p>
            <a:pPr marL="171450" indent="-171450">
              <a:buFont typeface="Arial" charset="0"/>
              <a:buChar char="•"/>
            </a:pPr>
            <a:r>
              <a:rPr lang="en-US" dirty="0">
                <a:latin typeface="Arial" pitchFamily="-107" charset="0"/>
              </a:rPr>
              <a:t>To decrease the supply of drugs:</a:t>
            </a:r>
          </a:p>
          <a:p>
            <a:pPr marL="628650" lvl="1" indent="-171450">
              <a:buFont typeface="Arial" charset="0"/>
              <a:buChar char="•"/>
            </a:pPr>
            <a:r>
              <a:rPr lang="en-US" dirty="0">
                <a:latin typeface="Arial" pitchFamily="-107" charset="0"/>
                <a:cs typeface="MS PGothic" pitchFamily="34" charset="-128"/>
              </a:rPr>
              <a:t>Tougher laws for drug dealers</a:t>
            </a:r>
          </a:p>
          <a:p>
            <a:pPr marL="628650" lvl="1" indent="-171450">
              <a:buFont typeface="Arial" charset="0"/>
              <a:buChar char="•"/>
            </a:pPr>
            <a:r>
              <a:rPr lang="en-US" dirty="0">
                <a:latin typeface="Arial" pitchFamily="-107" charset="0"/>
                <a:cs typeface="MS PGothic" pitchFamily="34" charset="-128"/>
              </a:rPr>
              <a:t>More police enforcement</a:t>
            </a:r>
          </a:p>
          <a:p>
            <a:pPr marL="171450" indent="-171450">
              <a:buFont typeface="Arial" charset="0"/>
              <a:buChar char="•"/>
            </a:pPr>
            <a:r>
              <a:rPr lang="en-US" dirty="0">
                <a:latin typeface="Arial" pitchFamily="-107" charset="0"/>
              </a:rPr>
              <a:t>To decrease the demand for drugs:</a:t>
            </a:r>
          </a:p>
          <a:p>
            <a:pPr marL="628650" lvl="1" indent="-171450">
              <a:buFont typeface="Arial" charset="0"/>
              <a:buChar char="•"/>
            </a:pPr>
            <a:r>
              <a:rPr lang="en-US" dirty="0">
                <a:latin typeface="Arial" pitchFamily="-107" charset="0"/>
                <a:cs typeface="MS PGothic" pitchFamily="34" charset="-128"/>
              </a:rPr>
              <a:t>Drug education programs</a:t>
            </a:r>
          </a:p>
          <a:p>
            <a:pPr marL="628650" lvl="1" indent="-171450">
              <a:buFont typeface="Arial" charset="0"/>
              <a:buChar char="•"/>
            </a:pPr>
            <a:r>
              <a:rPr lang="en-US" dirty="0">
                <a:latin typeface="Arial" pitchFamily="-107" charset="0"/>
                <a:cs typeface="MS PGothic" pitchFamily="34" charset="-128"/>
              </a:rPr>
              <a:t>Offer (legal) substitute activities to decrease drug demand</a:t>
            </a:r>
          </a:p>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r>
              <a:rPr lang="en-US" b="1" i="1" dirty="0"/>
              <a:t>Real-world example</a:t>
            </a:r>
            <a:r>
              <a:rPr lang="en-US" b="1" dirty="0"/>
              <a:t>: </a:t>
            </a:r>
            <a:r>
              <a:rPr lang="en-US" dirty="0"/>
              <a:t>How Do We Decrease Illegal Drug Use? </a:t>
            </a:r>
            <a:r>
              <a:rPr lang="en-US" dirty="0" smtClean="0"/>
              <a:t>(See Tip </a:t>
            </a:r>
            <a:r>
              <a:rPr lang="en-US" dirty="0"/>
              <a:t>#161)</a:t>
            </a:r>
          </a:p>
          <a:p>
            <a:endParaRPr lang="en-US" dirty="0"/>
          </a:p>
          <a:p>
            <a:pPr marL="0" lvl="1"/>
            <a:r>
              <a:rPr lang="en-US" b="1" i="1" dirty="0">
                <a:cs typeface="MS PGothic" pitchFamily="34" charset="-128"/>
              </a:rPr>
              <a:t>Lecture notes:</a:t>
            </a:r>
          </a:p>
          <a:p>
            <a:endParaRPr lang="en-US" dirty="0"/>
          </a:p>
          <a:p>
            <a:r>
              <a:rPr lang="en-US" dirty="0"/>
              <a:t>Start at equilibrium:</a:t>
            </a:r>
          </a:p>
          <a:p>
            <a:pPr marL="171450" indent="-171450">
              <a:buFont typeface="Arial" charset="0"/>
              <a:buChar char="•"/>
            </a:pPr>
            <a:r>
              <a:rPr lang="en-US" dirty="0"/>
              <a:t>Price = </a:t>
            </a:r>
            <a:r>
              <a:rPr lang="en-US" i="1" dirty="0"/>
              <a:t>P</a:t>
            </a:r>
            <a:r>
              <a:rPr lang="en-US" baseline="-25000" dirty="0"/>
              <a:t>1</a:t>
            </a:r>
            <a:endParaRPr lang="en-US" dirty="0"/>
          </a:p>
          <a:p>
            <a:pPr marL="171450" indent="-171450">
              <a:buFont typeface="Arial" charset="0"/>
              <a:buChar char="•"/>
            </a:pPr>
            <a:r>
              <a:rPr lang="en-US" dirty="0"/>
              <a:t>Quantity = </a:t>
            </a:r>
            <a:r>
              <a:rPr lang="en-US" i="1" dirty="0"/>
              <a:t>Q</a:t>
            </a:r>
            <a:r>
              <a:rPr lang="en-US" baseline="-25000" dirty="0"/>
              <a:t>1</a:t>
            </a:r>
            <a:endParaRPr lang="en-US" dirty="0"/>
          </a:p>
          <a:p>
            <a:pPr marL="171450" indent="-171450">
              <a:buFont typeface="Arial" charset="0"/>
              <a:buChar char="•"/>
            </a:pPr>
            <a:r>
              <a:rPr lang="en-US" dirty="0"/>
              <a:t>Revenue is shown by blue box</a:t>
            </a:r>
          </a:p>
          <a:p>
            <a:pPr>
              <a:buFontTx/>
              <a:buChar char="•"/>
            </a:pPr>
            <a:endParaRPr lang="en-US" dirty="0"/>
          </a:p>
          <a:p>
            <a:r>
              <a:rPr lang="en-US" dirty="0"/>
              <a:t>Going through the clicks:</a:t>
            </a:r>
          </a:p>
          <a:p>
            <a:pPr marL="171450" indent="-171450">
              <a:buFont typeface="Arial" charset="0"/>
              <a:buChar char="•"/>
            </a:pPr>
            <a:r>
              <a:rPr lang="en-US" dirty="0"/>
              <a:t>Decrease in supply</a:t>
            </a:r>
          </a:p>
          <a:p>
            <a:pPr marL="171450" indent="-171450">
              <a:buFont typeface="Arial" charset="0"/>
              <a:buChar char="•"/>
            </a:pPr>
            <a:r>
              <a:rPr lang="en-US" dirty="0"/>
              <a:t>Price rises to </a:t>
            </a:r>
            <a:r>
              <a:rPr lang="en-US" i="1" dirty="0"/>
              <a:t>P</a:t>
            </a:r>
            <a:r>
              <a:rPr lang="en-US" baseline="-25000" dirty="0"/>
              <a:t>2</a:t>
            </a:r>
            <a:endParaRPr lang="en-US" dirty="0"/>
          </a:p>
          <a:p>
            <a:pPr marL="171450" indent="-171450">
              <a:buFont typeface="Arial" charset="0"/>
              <a:buChar char="•"/>
            </a:pPr>
            <a:r>
              <a:rPr lang="en-US" dirty="0"/>
              <a:t>Quantity falls to </a:t>
            </a:r>
            <a:r>
              <a:rPr lang="en-US" i="1" dirty="0"/>
              <a:t>Q</a:t>
            </a:r>
            <a:r>
              <a:rPr lang="en-US" baseline="-25000" dirty="0"/>
              <a:t>2</a:t>
            </a:r>
            <a:endParaRPr lang="en-US" dirty="0"/>
          </a:p>
          <a:p>
            <a:pPr marL="171450" indent="-171450">
              <a:buFont typeface="Arial" charset="0"/>
              <a:buChar char="•"/>
            </a:pPr>
            <a:r>
              <a:rPr lang="en-US" dirty="0"/>
              <a:t>Total revenue is now purple plus red box (higher)</a:t>
            </a:r>
          </a:p>
          <a:p>
            <a:endParaRPr lang="en-US" dirty="0"/>
          </a:p>
          <a:p>
            <a:endParaRPr lang="en-US" dirty="0"/>
          </a:p>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a:lstStyle/>
          <a:p>
            <a:r>
              <a:rPr lang="en-US" b="1" i="1" dirty="0"/>
              <a:t>Real-world example</a:t>
            </a:r>
            <a:r>
              <a:rPr lang="en-US" b="1" dirty="0"/>
              <a:t>: </a:t>
            </a:r>
            <a:r>
              <a:rPr lang="en-US" dirty="0"/>
              <a:t>How Do We Decrease Illegal Drug Use? </a:t>
            </a:r>
            <a:r>
              <a:rPr lang="en-US" dirty="0" smtClean="0"/>
              <a:t>(See Tip </a:t>
            </a:r>
            <a:r>
              <a:rPr lang="en-US" dirty="0"/>
              <a:t>#161)</a:t>
            </a:r>
          </a:p>
          <a:p>
            <a:endParaRPr lang="en-US" dirty="0"/>
          </a:p>
          <a:p>
            <a:pPr marL="0" lvl="1"/>
            <a:r>
              <a:rPr lang="en-US" b="1" i="1" dirty="0">
                <a:cs typeface="MS PGothic" pitchFamily="34" charset="-128"/>
              </a:rPr>
              <a:t>Lecture notes:</a:t>
            </a:r>
          </a:p>
          <a:p>
            <a:pPr marL="0" lvl="1"/>
            <a:endParaRPr lang="en-US" b="1" i="1" dirty="0">
              <a:cs typeface="MS PGothic" pitchFamily="34" charset="-128"/>
            </a:endParaRPr>
          </a:p>
          <a:p>
            <a:r>
              <a:rPr lang="en-US" dirty="0"/>
              <a:t>Start at equilibrium:</a:t>
            </a:r>
          </a:p>
          <a:p>
            <a:pPr marL="171450" indent="-171450">
              <a:buFont typeface="Arial" charset="0"/>
              <a:buChar char="•"/>
            </a:pPr>
            <a:r>
              <a:rPr lang="en-US" dirty="0"/>
              <a:t>Price = </a:t>
            </a:r>
            <a:r>
              <a:rPr lang="en-US" i="1" dirty="0"/>
              <a:t>P</a:t>
            </a:r>
            <a:r>
              <a:rPr lang="en-US" baseline="-25000" dirty="0"/>
              <a:t>1</a:t>
            </a:r>
            <a:endParaRPr lang="en-US" dirty="0"/>
          </a:p>
          <a:p>
            <a:pPr marL="171450" indent="-171450">
              <a:buFont typeface="Arial" charset="0"/>
              <a:buChar char="•"/>
            </a:pPr>
            <a:r>
              <a:rPr lang="en-US" dirty="0"/>
              <a:t>Quantity = </a:t>
            </a:r>
            <a:r>
              <a:rPr lang="en-US" i="1" dirty="0"/>
              <a:t>Q</a:t>
            </a:r>
            <a:r>
              <a:rPr lang="en-US" baseline="-25000" dirty="0"/>
              <a:t>1</a:t>
            </a:r>
            <a:endParaRPr lang="en-US" dirty="0"/>
          </a:p>
          <a:p>
            <a:pPr marL="171450" indent="-171450">
              <a:buFont typeface="Arial" charset="0"/>
              <a:buChar char="•"/>
            </a:pPr>
            <a:r>
              <a:rPr lang="en-US" dirty="0"/>
              <a:t>Revenue is shown by blue box</a:t>
            </a:r>
          </a:p>
          <a:p>
            <a:pPr>
              <a:buFontTx/>
              <a:buChar char="•"/>
            </a:pPr>
            <a:endParaRPr lang="en-US" dirty="0"/>
          </a:p>
          <a:p>
            <a:r>
              <a:rPr lang="en-US" dirty="0"/>
              <a:t>Going through the clicks:</a:t>
            </a:r>
          </a:p>
          <a:p>
            <a:pPr marL="171450" indent="-171450">
              <a:buFont typeface="Arial" charset="0"/>
              <a:buChar char="•"/>
            </a:pPr>
            <a:r>
              <a:rPr lang="en-US" dirty="0"/>
              <a:t>Decrease in supply</a:t>
            </a:r>
          </a:p>
          <a:p>
            <a:pPr marL="171450" indent="-171450">
              <a:buFont typeface="Arial" charset="0"/>
              <a:buChar char="•"/>
            </a:pPr>
            <a:r>
              <a:rPr lang="en-US" dirty="0"/>
              <a:t>Price falls to </a:t>
            </a:r>
            <a:r>
              <a:rPr lang="en-US" i="1" dirty="0"/>
              <a:t>P</a:t>
            </a:r>
            <a:r>
              <a:rPr lang="en-US" baseline="-25000" dirty="0"/>
              <a:t>2</a:t>
            </a:r>
            <a:endParaRPr lang="en-US" dirty="0"/>
          </a:p>
          <a:p>
            <a:pPr marL="171450" indent="-171450">
              <a:buFont typeface="Arial" charset="0"/>
              <a:buChar char="•"/>
            </a:pPr>
            <a:r>
              <a:rPr lang="en-US" dirty="0"/>
              <a:t>Quantity falls to </a:t>
            </a:r>
            <a:r>
              <a:rPr lang="en-US" i="1" dirty="0"/>
              <a:t>Q</a:t>
            </a:r>
            <a:r>
              <a:rPr lang="en-US" baseline="-25000" dirty="0"/>
              <a:t>2</a:t>
            </a:r>
            <a:endParaRPr lang="en-US" dirty="0"/>
          </a:p>
          <a:p>
            <a:pPr marL="171450" indent="-171450">
              <a:buFont typeface="Arial" charset="0"/>
              <a:buChar char="•"/>
            </a:pPr>
            <a:r>
              <a:rPr lang="en-US" dirty="0"/>
              <a:t>Total revenue is now purple box</a:t>
            </a:r>
          </a:p>
          <a:p>
            <a:endParaRPr lang="en-US" dirty="0"/>
          </a:p>
          <a:p>
            <a:endParaRPr lang="en-US" dirty="0"/>
          </a:p>
          <a:p>
            <a:pPr marL="0" lvl="1"/>
            <a:endParaRPr lang="en-US" dirty="0">
              <a:cs typeface="MS PGothic"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a:lstStyle/>
          <a:p>
            <a:r>
              <a:rPr lang="en-US" b="1" i="1" dirty="0"/>
              <a:t>Real-world example</a:t>
            </a:r>
            <a:r>
              <a:rPr lang="en-US" b="1" dirty="0"/>
              <a:t>: </a:t>
            </a:r>
            <a:r>
              <a:rPr lang="en-US" dirty="0"/>
              <a:t>How Do We Decrease Illegal Drug Use? </a:t>
            </a:r>
            <a:r>
              <a:rPr lang="en-US" dirty="0" smtClean="0"/>
              <a:t>(See Tip </a:t>
            </a:r>
            <a:r>
              <a:rPr lang="en-US" dirty="0"/>
              <a:t>#161)</a:t>
            </a:r>
          </a:p>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pPr marL="0" lvl="1"/>
            <a:r>
              <a:rPr lang="en-US" b="1" i="1" dirty="0">
                <a:cs typeface="MS PGothic" pitchFamily="34" charset="-128"/>
              </a:rPr>
              <a:t>Lecture notes:</a:t>
            </a:r>
          </a:p>
          <a:p>
            <a:pPr eaLnBrk="1" hangingPunct="1"/>
            <a:endParaRPr lang="en-US" sz="3200" dirty="0">
              <a:latin typeface="Arial" pitchFamily="-107" charset="0"/>
            </a:endParaRPr>
          </a:p>
          <a:p>
            <a:pPr eaLnBrk="1" hangingPunct="1"/>
            <a:r>
              <a:rPr lang="en-US" sz="3200" dirty="0">
                <a:latin typeface="Arial" pitchFamily="-107" charset="0"/>
              </a:rPr>
              <a:t>Recall the law of demand</a:t>
            </a:r>
            <a:r>
              <a:rPr lang="en-US" sz="3200" dirty="0" smtClean="0">
                <a:latin typeface="Arial" pitchFamily="-107" charset="0"/>
              </a:rPr>
              <a:t>:</a:t>
            </a:r>
            <a:endParaRPr lang="en-US" sz="3200" dirty="0">
              <a:latin typeface="Arial" pitchFamily="-107" charset="0"/>
            </a:endParaRPr>
          </a:p>
          <a:p>
            <a:pPr marL="457200" indent="-457200" eaLnBrk="1" hangingPunct="1">
              <a:buFont typeface="Arial" charset="0"/>
              <a:buChar char="•"/>
            </a:pPr>
            <a:r>
              <a:rPr lang="en-US" sz="2800" dirty="0">
                <a:latin typeface="Arial" pitchFamily="-107" charset="0"/>
              </a:rPr>
              <a:t>Demand curve is downward-sloping.</a:t>
            </a:r>
          </a:p>
          <a:p>
            <a:pPr marL="457200" indent="-457200" eaLnBrk="1" hangingPunct="1">
              <a:buFont typeface="Arial" charset="0"/>
              <a:buChar char="•"/>
            </a:pPr>
            <a:r>
              <a:rPr lang="en-US" sz="2800" dirty="0" smtClean="0">
                <a:latin typeface="Arial" pitchFamily="-107" charset="0"/>
              </a:rPr>
              <a:t>This gives us the </a:t>
            </a:r>
            <a:r>
              <a:rPr lang="en-US" sz="2800" i="1" dirty="0" smtClean="0">
                <a:latin typeface="Arial" pitchFamily="-107" charset="0"/>
              </a:rPr>
              <a:t>direction</a:t>
            </a:r>
            <a:r>
              <a:rPr lang="en-US" sz="2800" dirty="0" smtClean="0">
                <a:latin typeface="Arial" pitchFamily="-107" charset="0"/>
              </a:rPr>
              <a:t> of the relationship between these two variables.</a:t>
            </a:r>
          </a:p>
          <a:p>
            <a:endParaRPr lang="en-US" dirty="0"/>
          </a:p>
          <a:p>
            <a:r>
              <a:rPr lang="en-US" dirty="0"/>
              <a:t>Elasticity allows us to be more precise and put a size to that change in Q</a:t>
            </a:r>
            <a:r>
              <a:rPr lang="en-US" sz="1100" dirty="0"/>
              <a:t>D</a:t>
            </a:r>
            <a:r>
              <a:rPr lang="en-US" dirty="0"/>
              <a:t>.</a:t>
            </a:r>
          </a:p>
          <a:p>
            <a:endParaRPr lang="en-US" dirty="0"/>
          </a:p>
          <a:p>
            <a:r>
              <a:rPr lang="en-US" dirty="0"/>
              <a:t>Underscore why this is important to know:</a:t>
            </a:r>
          </a:p>
          <a:p>
            <a:pPr marL="171450" indent="-171450">
              <a:buFont typeface="Arial" charset="0"/>
              <a:buChar char="•"/>
            </a:pPr>
            <a:r>
              <a:rPr lang="en-US" dirty="0"/>
              <a:t>Businesses know if they raise prices, they will sell fewer </a:t>
            </a:r>
            <a:r>
              <a:rPr lang="en-US" dirty="0" smtClean="0"/>
              <a:t>units.</a:t>
            </a:r>
          </a:p>
          <a:p>
            <a:pPr marL="171450" indent="-171450">
              <a:buFont typeface="Arial" charset="0"/>
              <a:buChar char="•"/>
            </a:pPr>
            <a:r>
              <a:rPr lang="en-US" dirty="0" smtClean="0"/>
              <a:t>But </a:t>
            </a:r>
            <a:r>
              <a:rPr lang="en-US" dirty="0"/>
              <a:t>how many fewer inputs? That is something they’d like to know.</a:t>
            </a:r>
          </a:p>
          <a:p>
            <a:pPr marL="0" lvl="1" eaLnBrk="1" hangingPunct="1"/>
            <a:endParaRPr lang="en-US" sz="2800" dirty="0">
              <a:latin typeface="Arial" pitchFamily="-107" charset="0"/>
              <a:cs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b="1" i="1" dirty="0" smtClean="0"/>
              <a:t>Classroom </a:t>
            </a:r>
            <a:r>
              <a:rPr lang="en-US" b="1" i="1" dirty="0"/>
              <a:t>demonstration: </a:t>
            </a:r>
            <a:r>
              <a:rPr lang="en-US" dirty="0"/>
              <a:t>Elasticity as a Rubber Band </a:t>
            </a:r>
            <a:endParaRPr lang="en-US" dirty="0" smtClean="0"/>
          </a:p>
          <a:p>
            <a:r>
              <a:rPr lang="en-US" dirty="0" smtClean="0"/>
              <a:t>This demonstration can be found in the Interactive Instructor’s Guide (see Tip #127).</a:t>
            </a:r>
          </a:p>
          <a:p>
            <a:pPr marL="171450" indent="-171450">
              <a:buFont typeface="Arial" charset="0"/>
              <a:buChar char="•"/>
            </a:pPr>
            <a:r>
              <a:rPr lang="en-US" dirty="0" smtClean="0"/>
              <a:t>Use </a:t>
            </a:r>
            <a:r>
              <a:rPr lang="en-US" dirty="0"/>
              <a:t>elastic bands to demonstrate responsiveness, but make sure you find some that are difficult to stretch and others that are easy to stretch.</a:t>
            </a:r>
          </a:p>
          <a:p>
            <a:endParaRPr lang="en-US" dirty="0"/>
          </a:p>
          <a:p>
            <a:r>
              <a:rPr lang="en-US" dirty="0"/>
              <a:t>An alternative to using rubber bands is to use a set of “Bounce/No Bounce Balls”</a:t>
            </a:r>
          </a:p>
          <a:p>
            <a:pPr marL="171450" indent="-171450">
              <a:buFont typeface="Arial" charset="0"/>
              <a:buChar char="•"/>
            </a:pPr>
            <a:r>
              <a:rPr lang="en-US" dirty="0"/>
              <a:t>One ball is bouncy, so as you drop it to the floor, it responds by bouncing back (elastic).</a:t>
            </a:r>
          </a:p>
          <a:p>
            <a:pPr marL="171450" indent="-171450">
              <a:buFont typeface="Arial" charset="0"/>
              <a:buChar char="•"/>
            </a:pPr>
            <a:r>
              <a:rPr lang="en-US" dirty="0"/>
              <a:t>The other ball does not respond; when you drop it, it remains on the floor (inelastic).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extLst/>
        </p:spPr>
        <p:txBody>
          <a:bodyPr/>
          <a:lstStyle/>
          <a:p>
            <a:pPr marL="0" lvl="1"/>
            <a:r>
              <a:rPr lang="en-US" b="1" i="1" dirty="0">
                <a:cs typeface="MS PGothic" pitchFamily="34" charset="-128"/>
              </a:rPr>
              <a:t>Lecture </a:t>
            </a:r>
            <a:r>
              <a:rPr lang="en-US" b="1" i="1" dirty="0" smtClean="0">
                <a:cs typeface="MS PGothic" pitchFamily="34" charset="-128"/>
              </a:rPr>
              <a:t>tip:</a:t>
            </a:r>
            <a:endParaRPr lang="en-US" b="1" i="1" dirty="0">
              <a:cs typeface="MS PGothic" pitchFamily="34" charset="-128"/>
            </a:endParaRPr>
          </a:p>
          <a:p>
            <a:endParaRPr lang="en-US" dirty="0"/>
          </a:p>
          <a:p>
            <a:r>
              <a:rPr lang="en-US" dirty="0"/>
              <a:t>Ask students to provide some examples of determinants.</a:t>
            </a:r>
          </a:p>
          <a:p>
            <a:endParaRPr lang="en-US" dirty="0"/>
          </a:p>
          <a:p>
            <a:r>
              <a:rPr lang="en-US" dirty="0"/>
              <a:t>Some possible examples include:</a:t>
            </a:r>
          </a:p>
          <a:p>
            <a:endParaRPr lang="en-US" dirty="0"/>
          </a:p>
          <a:p>
            <a:pPr marL="0" indent="0">
              <a:buFont typeface="Arial" charset="0"/>
              <a:buNone/>
            </a:pPr>
            <a:r>
              <a:rPr lang="en-US" dirty="0"/>
              <a:t>Goods with many </a:t>
            </a:r>
            <a:r>
              <a:rPr lang="en-US" dirty="0" smtClean="0"/>
              <a:t>substitutes:</a:t>
            </a:r>
          </a:p>
          <a:p>
            <a:pPr marL="171450" indent="-171450">
              <a:buFont typeface="Arial" charset="0"/>
              <a:buChar char="•"/>
            </a:pPr>
            <a:r>
              <a:rPr lang="en-US" dirty="0" smtClean="0">
                <a:cs typeface="MS PGothic" pitchFamily="34" charset="-128"/>
              </a:rPr>
              <a:t>Toiletries </a:t>
            </a:r>
            <a:r>
              <a:rPr lang="en-US" dirty="0">
                <a:cs typeface="MS PGothic" pitchFamily="34" charset="-128"/>
              </a:rPr>
              <a:t>(toothpaste, deodorant, shampoo, etc.)</a:t>
            </a:r>
          </a:p>
          <a:p>
            <a:pPr marL="171450" lvl="1" indent="-171450">
              <a:buFont typeface="Arial" charset="0"/>
              <a:buChar char="•"/>
            </a:pPr>
            <a:r>
              <a:rPr lang="en-US" dirty="0">
                <a:cs typeface="MS PGothic" pitchFamily="34" charset="-128"/>
              </a:rPr>
              <a:t>Breakfast cereals</a:t>
            </a:r>
          </a:p>
          <a:p>
            <a:pPr marL="171450" lvl="1" indent="-171450">
              <a:buFont typeface="Arial" charset="0"/>
              <a:buChar char="•"/>
            </a:pPr>
            <a:r>
              <a:rPr lang="en-US" dirty="0">
                <a:cs typeface="MS PGothic" pitchFamily="34" charset="-128"/>
              </a:rPr>
              <a:t>Fruits and </a:t>
            </a:r>
            <a:r>
              <a:rPr lang="en-US" dirty="0" smtClean="0">
                <a:cs typeface="MS PGothic" pitchFamily="34" charset="-128"/>
              </a:rPr>
              <a:t>vegetables</a:t>
            </a:r>
          </a:p>
          <a:p>
            <a:pPr marL="171450" lvl="1" indent="-171450">
              <a:buFont typeface="Arial" charset="0"/>
              <a:buChar char="•"/>
            </a:pPr>
            <a:r>
              <a:rPr lang="en-US" dirty="0" smtClean="0">
                <a:cs typeface="MS PGothic" pitchFamily="34" charset="-128"/>
              </a:rPr>
              <a:t>Fast </a:t>
            </a:r>
            <a:r>
              <a:rPr lang="en-US" dirty="0">
                <a:cs typeface="MS PGothic" pitchFamily="34" charset="-128"/>
              </a:rPr>
              <a:t>food</a:t>
            </a:r>
          </a:p>
          <a:p>
            <a:endParaRPr lang="en-US" dirty="0"/>
          </a:p>
          <a:p>
            <a:pPr>
              <a:buFontTx/>
              <a:buNone/>
            </a:pPr>
            <a:r>
              <a:rPr lang="en-US" dirty="0"/>
              <a:t>Goods with few substitutes:</a:t>
            </a:r>
          </a:p>
          <a:p>
            <a:pPr marL="171450" lvl="1" indent="-171450">
              <a:buFont typeface="Arial" charset="0"/>
              <a:buChar char="•"/>
            </a:pPr>
            <a:r>
              <a:rPr lang="en-US" dirty="0">
                <a:cs typeface="MS PGothic" pitchFamily="34" charset="-128"/>
              </a:rPr>
              <a:t>Clean drinking </a:t>
            </a:r>
            <a:r>
              <a:rPr lang="en-US" dirty="0" smtClean="0">
                <a:cs typeface="MS PGothic" pitchFamily="34" charset="-128"/>
              </a:rPr>
              <a:t>water</a:t>
            </a:r>
          </a:p>
          <a:p>
            <a:pPr marL="171450" lvl="1" indent="-171450">
              <a:buFont typeface="Arial" charset="0"/>
              <a:buChar char="•"/>
            </a:pPr>
            <a:r>
              <a:rPr lang="en-US" dirty="0" smtClean="0">
                <a:cs typeface="MS PGothic" pitchFamily="34" charset="-128"/>
              </a:rPr>
              <a:t>Electricity</a:t>
            </a:r>
            <a:endParaRPr lang="en-US" dirty="0">
              <a:cs typeface="MS PGothic" pitchFamily="34" charset="-128"/>
            </a:endParaRPr>
          </a:p>
          <a:p>
            <a:pPr marL="171450" lvl="1" indent="-171450">
              <a:buFont typeface="Arial" charset="0"/>
              <a:buChar char="•"/>
            </a:pPr>
            <a:r>
              <a:rPr lang="en-US" dirty="0" smtClean="0">
                <a:cs typeface="MS PGothic" pitchFamily="34" charset="-128"/>
              </a:rPr>
              <a:t>Gasoline</a:t>
            </a:r>
            <a:endParaRPr lang="en-US" dirty="0">
              <a:cs typeface="MS PGothic" pitchFamily="34" charset="-128"/>
            </a:endParaRPr>
          </a:p>
          <a:p>
            <a:pPr marL="171450" lvl="1" indent="-171450">
              <a:buFont typeface="Arial" charset="0"/>
              <a:buChar char="•"/>
            </a:pPr>
            <a:r>
              <a:rPr lang="en-US" dirty="0" smtClean="0">
                <a:cs typeface="MS PGothic" pitchFamily="34" charset="-128"/>
              </a:rPr>
              <a:t>Medical </a:t>
            </a:r>
            <a:r>
              <a:rPr lang="en-US" dirty="0">
                <a:cs typeface="MS PGothic" pitchFamily="34" charset="-128"/>
              </a:rPr>
              <a:t>goods such as </a:t>
            </a:r>
            <a:r>
              <a:rPr lang="en-US" dirty="0" smtClean="0">
                <a:cs typeface="MS PGothic" pitchFamily="34" charset="-128"/>
              </a:rPr>
              <a:t>insulin</a:t>
            </a:r>
          </a:p>
          <a:p>
            <a:pPr marL="171450" lvl="1" indent="-171450">
              <a:buFont typeface="Arial" charset="0"/>
              <a:buChar char="•"/>
            </a:pPr>
            <a:endParaRPr lang="en-US" dirty="0" smtClean="0">
              <a:cs typeface="MS PGothic" pitchFamily="34" charset="-128"/>
            </a:endParaRPr>
          </a:p>
          <a:p>
            <a:pPr marL="0" lvl="1" indent="0">
              <a:buFont typeface="Arial" charset="0"/>
              <a:buNone/>
            </a:pPr>
            <a:r>
              <a:rPr lang="en-US" dirty="0" smtClean="0">
                <a:cs typeface="MS PGothic" pitchFamily="34" charset="-128"/>
              </a:rPr>
              <a:t>[fruit: © Edith </a:t>
            </a:r>
            <a:r>
              <a:rPr lang="en-US" dirty="0" err="1" smtClean="0">
                <a:cs typeface="MS PGothic" pitchFamily="34" charset="-128"/>
              </a:rPr>
              <a:t>Layland</a:t>
            </a:r>
            <a:r>
              <a:rPr lang="en-US" dirty="0" smtClean="0">
                <a:cs typeface="MS PGothic" pitchFamily="34" charset="-128"/>
              </a:rPr>
              <a:t> | </a:t>
            </a:r>
            <a:r>
              <a:rPr lang="en-US" dirty="0" err="1" smtClean="0">
                <a:cs typeface="MS PGothic" pitchFamily="34" charset="-128"/>
              </a:rPr>
              <a:t>Dreamstime.com</a:t>
            </a:r>
            <a:r>
              <a:rPr lang="en-US" dirty="0" smtClean="0">
                <a:cs typeface="MS PGothic" pitchFamily="34" charset="-128"/>
              </a:rPr>
              <a:t>; </a:t>
            </a:r>
            <a:r>
              <a:rPr lang="en-US" dirty="0" err="1" smtClean="0">
                <a:cs typeface="MS PGothic" pitchFamily="34" charset="-128"/>
              </a:rPr>
              <a:t>lightbulb</a:t>
            </a:r>
            <a:r>
              <a:rPr lang="en-US" dirty="0" smtClean="0">
                <a:cs typeface="MS PGothic" pitchFamily="34" charset="-128"/>
              </a:rPr>
              <a:t>: © Rick </a:t>
            </a:r>
            <a:r>
              <a:rPr lang="en-US" dirty="0" err="1" smtClean="0">
                <a:cs typeface="MS PGothic" pitchFamily="34" charset="-128"/>
              </a:rPr>
              <a:t>Rhay</a:t>
            </a:r>
            <a:r>
              <a:rPr lang="en-US" dirty="0" smtClean="0">
                <a:cs typeface="MS PGothic" pitchFamily="34" charset="-128"/>
              </a:rPr>
              <a:t>/</a:t>
            </a:r>
            <a:r>
              <a:rPr lang="en-US" dirty="0" err="1" smtClean="0">
                <a:cs typeface="MS PGothic" pitchFamily="34" charset="-128"/>
              </a:rPr>
              <a:t>iStockphoto.com</a:t>
            </a:r>
            <a:r>
              <a:rPr lang="en-US" dirty="0" smtClean="0">
                <a:cs typeface="MS PGothic" pitchFamily="34" charset="-128"/>
              </a:rPr>
              <a:t>]</a:t>
            </a:r>
            <a:endParaRPr lang="en-US" dirty="0">
              <a:cs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marL="0" lvl="1"/>
            <a:r>
              <a:rPr lang="en-US" b="1" i="1" dirty="0">
                <a:cs typeface="MS PGothic" pitchFamily="34" charset="-128"/>
              </a:rPr>
              <a:t>Lecture </a:t>
            </a:r>
            <a:r>
              <a:rPr lang="en-US" b="1" i="1" dirty="0" smtClean="0">
                <a:cs typeface="MS PGothic" pitchFamily="34" charset="-128"/>
              </a:rPr>
              <a:t>tip:</a:t>
            </a:r>
            <a:endParaRPr lang="en-US" b="1" i="1" dirty="0">
              <a:cs typeface="MS PGothic" pitchFamily="34" charset="-128"/>
            </a:endParaRPr>
          </a:p>
          <a:p>
            <a:endParaRPr lang="en-US" dirty="0"/>
          </a:p>
          <a:p>
            <a:r>
              <a:rPr lang="en-US" dirty="0"/>
              <a:t>Ask students which of the following events they would react to more:</a:t>
            </a:r>
          </a:p>
          <a:p>
            <a:pPr marL="171450" indent="-171450">
              <a:buFont typeface="Arial" charset="0"/>
              <a:buChar char="•"/>
            </a:pPr>
            <a:r>
              <a:rPr lang="en-US" dirty="0"/>
              <a:t>20 percent sale on a new vehicle you </a:t>
            </a:r>
            <a:r>
              <a:rPr lang="en-US" dirty="0" smtClean="0"/>
              <a:t>want</a:t>
            </a:r>
          </a:p>
          <a:p>
            <a:pPr marL="171450" indent="-171450">
              <a:buFont typeface="Arial" charset="0"/>
              <a:buChar char="•"/>
            </a:pPr>
            <a:r>
              <a:rPr lang="en-US" dirty="0" smtClean="0"/>
              <a:t>20 </a:t>
            </a:r>
            <a:r>
              <a:rPr lang="en-US" dirty="0"/>
              <a:t>percent sale on candy bar</a:t>
            </a:r>
          </a:p>
          <a:p>
            <a:endParaRPr lang="en-US" dirty="0"/>
          </a:p>
          <a:p>
            <a:r>
              <a:rPr lang="en-US" dirty="0"/>
              <a:t>The key point to make here is how big the </a:t>
            </a:r>
            <a:r>
              <a:rPr lang="en-US" i="1" dirty="0"/>
              <a:t>effect</a:t>
            </a:r>
            <a:r>
              <a:rPr lang="en-US" dirty="0"/>
              <a:t> will be of a given price change on the person’s life</a:t>
            </a:r>
            <a:r>
              <a:rPr lang="en-US" dirty="0" smtClean="0"/>
              <a:t>.</a:t>
            </a:r>
          </a:p>
          <a:p>
            <a:endParaRPr lang="en-US" dirty="0" smtClean="0"/>
          </a:p>
          <a:p>
            <a:r>
              <a:rPr lang="en-US" dirty="0" smtClean="0"/>
              <a:t>[car lot: © Jeffry W. Myers/CORBIS; candy: Evan-Amos/Wikimedia Commons]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10.wmf"/><Relationship Id="rId6" Type="http://schemas.openxmlformats.org/officeDocument/2006/relationships/oleObject" Target="../embeddings/oleObject2.bin"/><Relationship Id="rId7"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3.bin"/><Relationship Id="rId5" Type="http://schemas.openxmlformats.org/officeDocument/2006/relationships/image" Target="../media/image12.emf"/><Relationship Id="rId6" Type="http://schemas.openxmlformats.org/officeDocument/2006/relationships/oleObject" Target="../embeddings/oleObject4.bin"/><Relationship Id="rId7"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5.bin"/><Relationship Id="rId5" Type="http://schemas.openxmlformats.org/officeDocument/2006/relationships/image" Target="../media/image14.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6.bin"/><Relationship Id="rId5" Type="http://schemas.openxmlformats.org/officeDocument/2006/relationships/image" Target="../media/image16.wmf"/><Relationship Id="rId6" Type="http://schemas.openxmlformats.org/officeDocument/2006/relationships/oleObject" Target="../embeddings/oleObject7.bin"/><Relationship Id="rId7" Type="http://schemas.openxmlformats.org/officeDocument/2006/relationships/image" Target="../media/image17.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8.bin"/><Relationship Id="rId5" Type="http://schemas.openxmlformats.org/officeDocument/2006/relationships/image" Target="../media/image18.emf"/><Relationship Id="rId6" Type="http://schemas.openxmlformats.org/officeDocument/2006/relationships/oleObject" Target="../embeddings/oleObject9.bin"/><Relationship Id="rId7" Type="http://schemas.openxmlformats.org/officeDocument/2006/relationships/image" Target="../media/image19.emf"/><Relationship Id="rId8" Type="http://schemas.openxmlformats.org/officeDocument/2006/relationships/oleObject" Target="../embeddings/oleObject10.bin"/><Relationship Id="rId9"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oleObject" Target="../embeddings/oleObject11.bin"/><Relationship Id="rId10" Type="http://schemas.openxmlformats.org/officeDocument/2006/relationships/image" Target="../media/image21.wmf"/><Relationship Id="rId1" Type="http://schemas.openxmlformats.org/officeDocument/2006/relationships/vmlDrawing" Target="../drawings/vmlDrawing6.vml"/><Relationship Id="rId2"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1" Type="http://schemas.openxmlformats.org/officeDocument/2006/relationships/image" Target="../media/image27.wmf"/><Relationship Id="rId12" Type="http://schemas.openxmlformats.org/officeDocument/2006/relationships/image" Target="../media/image34.jpeg"/><Relationship Id="rId1" Type="http://schemas.openxmlformats.org/officeDocument/2006/relationships/vmlDrawing" Target="../drawings/vmlDrawing7.vml"/><Relationship Id="rId2" Type="http://schemas.openxmlformats.org/officeDocument/2006/relationships/slideLayout" Target="../slideLayouts/slideLayout5.xml"/><Relationship Id="rId3" Type="http://schemas.openxmlformats.org/officeDocument/2006/relationships/notesSlide" Target="../notesSlides/notesSlide23.xml"/><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9" Type="http://schemas.openxmlformats.org/officeDocument/2006/relationships/image" Target="../media/image33.emf"/><Relationship Id="rId10"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11" Type="http://schemas.openxmlformats.org/officeDocument/2006/relationships/image" Target="../media/image35.wmf"/><Relationship Id="rId12" Type="http://schemas.openxmlformats.org/officeDocument/2006/relationships/image" Target="../media/image42.jpeg"/><Relationship Id="rId1" Type="http://schemas.openxmlformats.org/officeDocument/2006/relationships/vmlDrawing" Target="../drawings/vmlDrawing8.vml"/><Relationship Id="rId2" Type="http://schemas.openxmlformats.org/officeDocument/2006/relationships/slideLayout" Target="../slideLayouts/slideLayout5.xml"/><Relationship Id="rId3" Type="http://schemas.openxmlformats.org/officeDocument/2006/relationships/notesSlide" Target="../notesSlides/notesSlide24.xml"/><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9.emf"/><Relationship Id="rId8" Type="http://schemas.openxmlformats.org/officeDocument/2006/relationships/image" Target="../media/image40.emf"/><Relationship Id="rId9" Type="http://schemas.openxmlformats.org/officeDocument/2006/relationships/image" Target="../media/image41.emf"/><Relationship Id="rId10"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emf"/><Relationship Id="rId9" Type="http://schemas.openxmlformats.org/officeDocument/2006/relationships/oleObject" Target="../embeddings/oleObject14.bin"/><Relationship Id="rId10" Type="http://schemas.openxmlformats.org/officeDocument/2006/relationships/image" Target="../media/image43.wmf"/><Relationship Id="rId1" Type="http://schemas.openxmlformats.org/officeDocument/2006/relationships/vmlDrawing" Target="../drawings/vmlDrawing9.vml"/><Relationship Id="rId2"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6" Type="http://schemas.openxmlformats.org/officeDocument/2006/relationships/image" Target="../media/image52.emf"/><Relationship Id="rId7" Type="http://schemas.openxmlformats.org/officeDocument/2006/relationships/image" Target="../media/image53.emf"/><Relationship Id="rId8" Type="http://schemas.openxmlformats.org/officeDocument/2006/relationships/image" Target="../media/image54.emf"/><Relationship Id="rId9" Type="http://schemas.openxmlformats.org/officeDocument/2006/relationships/image" Target="../media/image55.emf"/><Relationship Id="rId10" Type="http://schemas.openxmlformats.org/officeDocument/2006/relationships/image" Target="../media/image56.emf"/><Relationship Id="rId11" Type="http://schemas.openxmlformats.org/officeDocument/2006/relationships/image" Target="../media/image57.emf"/><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1" Type="http://schemas.openxmlformats.org/officeDocument/2006/relationships/image" Target="../media/image66.emf"/><Relationship Id="rId12" Type="http://schemas.openxmlformats.org/officeDocument/2006/relationships/image" Target="../media/image67.emf"/><Relationship Id="rId13" Type="http://schemas.openxmlformats.org/officeDocument/2006/relationships/image" Target="../media/image68.emf"/><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58.emf"/><Relationship Id="rId4" Type="http://schemas.openxmlformats.org/officeDocument/2006/relationships/image" Target="../media/image59.emf"/><Relationship Id="rId5" Type="http://schemas.openxmlformats.org/officeDocument/2006/relationships/image" Target="../media/image60.emf"/><Relationship Id="rId6" Type="http://schemas.openxmlformats.org/officeDocument/2006/relationships/image" Target="../media/image61.emf"/><Relationship Id="rId7" Type="http://schemas.openxmlformats.org/officeDocument/2006/relationships/image" Target="../media/image62.emf"/><Relationship Id="rId8" Type="http://schemas.openxmlformats.org/officeDocument/2006/relationships/image" Target="../media/image63.emf"/><Relationship Id="rId9" Type="http://schemas.openxmlformats.org/officeDocument/2006/relationships/image" Target="../media/image64.emf"/><Relationship Id="rId10" Type="http://schemas.openxmlformats.org/officeDocument/2006/relationships/image" Target="../media/image6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5.bin"/><Relationship Id="rId5" Type="http://schemas.openxmlformats.org/officeDocument/2006/relationships/image" Target="../media/image69.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3.emf"/><Relationship Id="rId7" Type="http://schemas.openxmlformats.org/officeDocument/2006/relationships/image" Target="../media/image74.emf"/><Relationship Id="rId8" Type="http://schemas.openxmlformats.org/officeDocument/2006/relationships/image" Target="../media/image75.emf"/><Relationship Id="rId9" Type="http://schemas.openxmlformats.org/officeDocument/2006/relationships/image" Target="../media/image76.emf"/><Relationship Id="rId10" Type="http://schemas.openxmlformats.org/officeDocument/2006/relationships/image" Target="../media/image77.emf"/><Relationship Id="rId11" Type="http://schemas.openxmlformats.org/officeDocument/2006/relationships/image" Target="../media/image78.emf"/><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72.emf"/><Relationship Id="rId5" Type="http://schemas.openxmlformats.org/officeDocument/2006/relationships/image" Target="../media/image71.emf"/><Relationship Id="rId6" Type="http://schemas.openxmlformats.org/officeDocument/2006/relationships/image" Target="../media/image74.emf"/><Relationship Id="rId7" Type="http://schemas.openxmlformats.org/officeDocument/2006/relationships/image" Target="../media/image77.emf"/><Relationship Id="rId8" Type="http://schemas.openxmlformats.org/officeDocument/2006/relationships/image" Target="../media/image78.emf"/><Relationship Id="rId9" Type="http://schemas.openxmlformats.org/officeDocument/2006/relationships/image" Target="../media/image80.emf"/><Relationship Id="rId10" Type="http://schemas.openxmlformats.org/officeDocument/2006/relationships/image" Target="../media/image81.emf"/><Relationship Id="rId11" Type="http://schemas.openxmlformats.org/officeDocument/2006/relationships/image" Target="../media/image73.emf"/><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82.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4.emf"/><Relationship Id="rId7" Type="http://schemas.openxmlformats.org/officeDocument/2006/relationships/image" Target="../media/image77.emf"/><Relationship Id="rId8" Type="http://schemas.openxmlformats.org/officeDocument/2006/relationships/image" Target="../media/image78.emf"/><Relationship Id="rId9" Type="http://schemas.openxmlformats.org/officeDocument/2006/relationships/image" Target="../media/image83.emf"/><Relationship Id="rId10" Type="http://schemas.openxmlformats.org/officeDocument/2006/relationships/image" Target="../media/image84.emf"/><Relationship Id="rId11" Type="http://schemas.openxmlformats.org/officeDocument/2006/relationships/image" Target="../media/image73.emf"/><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5.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16.bin"/><Relationship Id="rId5" Type="http://schemas.openxmlformats.org/officeDocument/2006/relationships/image" Target="../media/image86.emf"/><Relationship Id="rId6" Type="http://schemas.openxmlformats.org/officeDocument/2006/relationships/oleObject" Target="../embeddings/oleObject17.bin"/><Relationship Id="rId7" Type="http://schemas.openxmlformats.org/officeDocument/2006/relationships/image" Target="../media/image87.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18.bin"/><Relationship Id="rId5" Type="http://schemas.openxmlformats.org/officeDocument/2006/relationships/image" Target="../media/image89.emf"/><Relationship Id="rId6" Type="http://schemas.openxmlformats.org/officeDocument/2006/relationships/oleObject" Target="../embeddings/oleObject19.bin"/><Relationship Id="rId7" Type="http://schemas.openxmlformats.org/officeDocument/2006/relationships/image" Target="../media/image90.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91.emf"/><Relationship Id="rId4" Type="http://schemas.openxmlformats.org/officeDocument/2006/relationships/image" Target="../media/image92.emf"/><Relationship Id="rId5" Type="http://schemas.openxmlformats.org/officeDocument/2006/relationships/image" Target="../media/image93.emf"/><Relationship Id="rId6" Type="http://schemas.openxmlformats.org/officeDocument/2006/relationships/image" Target="../media/image94.emf"/><Relationship Id="rId7" Type="http://schemas.openxmlformats.org/officeDocument/2006/relationships/image" Target="../media/image95.emf"/><Relationship Id="rId8" Type="http://schemas.openxmlformats.org/officeDocument/2006/relationships/image" Target="../media/image96.emf"/><Relationship Id="rId9" Type="http://schemas.openxmlformats.org/officeDocument/2006/relationships/image" Target="../media/image97.emf"/><Relationship Id="rId10" Type="http://schemas.openxmlformats.org/officeDocument/2006/relationships/image" Target="../media/image98.emf"/><Relationship Id="rId11" Type="http://schemas.openxmlformats.org/officeDocument/2006/relationships/image" Target="../media/image99.emf"/><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20.bin"/><Relationship Id="rId5" Type="http://schemas.openxmlformats.org/officeDocument/2006/relationships/image" Target="../media/image100.wmf"/><Relationship Id="rId6" Type="http://schemas.openxmlformats.org/officeDocument/2006/relationships/oleObject" Target="../embeddings/oleObject21.bin"/><Relationship Id="rId7" Type="http://schemas.openxmlformats.org/officeDocument/2006/relationships/image" Target="../media/image101.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02.emf"/><Relationship Id="rId4" Type="http://schemas.openxmlformats.org/officeDocument/2006/relationships/image" Target="../media/image103.emf"/><Relationship Id="rId5" Type="http://schemas.openxmlformats.org/officeDocument/2006/relationships/image" Target="../media/image104.emf"/><Relationship Id="rId6" Type="http://schemas.openxmlformats.org/officeDocument/2006/relationships/image" Target="../media/image105.emf"/><Relationship Id="rId7" Type="http://schemas.openxmlformats.org/officeDocument/2006/relationships/image" Target="../media/image106.emf"/><Relationship Id="rId8" Type="http://schemas.openxmlformats.org/officeDocument/2006/relationships/image" Target="../media/image107.emf"/><Relationship Id="rId9" Type="http://schemas.openxmlformats.org/officeDocument/2006/relationships/image" Target="../media/image108.emf"/><Relationship Id="rId10" Type="http://schemas.openxmlformats.org/officeDocument/2006/relationships/image" Target="../media/image109.emf"/><Relationship Id="rId11" Type="http://schemas.openxmlformats.org/officeDocument/2006/relationships/image" Target="../media/image110.jpeg"/><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3729038" y="1350963"/>
            <a:ext cx="5106987" cy="4179887"/>
          </a:xfrm>
        </p:spPr>
        <p:txBody>
          <a:bodyPr>
            <a:normAutofit/>
          </a:bodyPr>
          <a:lstStyle/>
          <a:p>
            <a:pPr eaLnBrk="1" hangingPunct="1">
              <a:defRPr/>
            </a:pPr>
            <a:r>
              <a:rPr lang="en-US" altLang="en-US" cap="none">
                <a:latin typeface="Helvetica Neue" charset="0"/>
                <a:ea typeface="MS PGothic" charset="-128"/>
                <a:cs typeface="Arial" charset="0"/>
              </a:rPr>
              <a:t>Elasticity</a:t>
            </a:r>
          </a:p>
        </p:txBody>
      </p:sp>
      <p:sp>
        <p:nvSpPr>
          <p:cNvPr id="9218"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Determinants of the Price Elasticity of Demand—3 </a:t>
            </a:r>
            <a:endParaRPr lang="en-US">
              <a:latin typeface="Helvetica Neue" pitchFamily="-107" charset="0"/>
              <a:cs typeface="Arial" pitchFamily="-107" charset="0"/>
            </a:endParaRPr>
          </a:p>
        </p:txBody>
      </p:sp>
      <p:sp>
        <p:nvSpPr>
          <p:cNvPr id="27650" name="Content Placeholder 2"/>
          <p:cNvSpPr>
            <a:spLocks noGrp="1"/>
          </p:cNvSpPr>
          <p:nvPr>
            <p:ph idx="1"/>
          </p:nvPr>
        </p:nvSpPr>
        <p:spPr>
          <a:xfrm>
            <a:off x="109538" y="1712913"/>
            <a:ext cx="8845550" cy="2398712"/>
          </a:xfrm>
        </p:spPr>
        <p:txBody>
          <a:bodyPr/>
          <a:lstStyle/>
          <a:p>
            <a:pPr marL="515938" indent="-515938" eaLnBrk="1" hangingPunct="1">
              <a:buFont typeface="Calibri" pitchFamily="-107" charset="0"/>
              <a:buAutoNum type="arabicPeriod" startAt="3"/>
              <a:tabLst>
                <a:tab pos="409575" algn="l"/>
              </a:tabLst>
            </a:pPr>
            <a:r>
              <a:rPr lang="en-US" dirty="0">
                <a:latin typeface="Arial" pitchFamily="-107" charset="0"/>
                <a:cs typeface="Arial" pitchFamily="-107" charset="0"/>
              </a:rPr>
              <a:t>Necessities versus luxuries</a:t>
            </a:r>
          </a:p>
          <a:p>
            <a:pPr marL="515938" indent="-515938" eaLnBrk="1" hangingPunct="1">
              <a:tabLst>
                <a:tab pos="409575" algn="l"/>
              </a:tabLst>
            </a:pPr>
            <a:r>
              <a:rPr lang="en-US" sz="3200" dirty="0">
                <a:latin typeface="Arial" pitchFamily="-107" charset="0"/>
                <a:cs typeface="Arial" pitchFamily="-107" charset="0"/>
              </a:rPr>
              <a:t>Affects the options the consumer faces</a:t>
            </a:r>
          </a:p>
          <a:p>
            <a:pPr lvl="1" eaLnBrk="1" hangingPunct="1">
              <a:tabLst>
                <a:tab pos="409575" algn="l"/>
              </a:tabLst>
            </a:pPr>
            <a:r>
              <a:rPr lang="en-US" sz="2800" dirty="0">
                <a:latin typeface="Arial" pitchFamily="-107" charset="0"/>
                <a:cs typeface="Arial" pitchFamily="-107" charset="0"/>
              </a:rPr>
              <a:t>Luxuries </a:t>
            </a:r>
            <a:r>
              <a:rPr lang="en-US" sz="2800" dirty="0">
                <a:latin typeface="Wingdings" pitchFamily="-107" charset="2"/>
                <a:cs typeface="Arial" pitchFamily="-107" charset="0"/>
                <a:sym typeface="Wingdings" pitchFamily="-107" charset="2"/>
              </a:rPr>
              <a:t></a:t>
            </a:r>
            <a:r>
              <a:rPr lang="en-US" sz="2800" dirty="0">
                <a:latin typeface="Arial" pitchFamily="-107" charset="0"/>
                <a:cs typeface="Arial" pitchFamily="-107" charset="0"/>
                <a:sym typeface="Wingdings" pitchFamily="-107" charset="2"/>
              </a:rPr>
              <a:t> elastic demand</a:t>
            </a:r>
          </a:p>
          <a:p>
            <a:pPr lvl="1" eaLnBrk="1" hangingPunct="1">
              <a:tabLst>
                <a:tab pos="409575" algn="l"/>
              </a:tabLst>
            </a:pPr>
            <a:r>
              <a:rPr lang="en-US" sz="2800" dirty="0">
                <a:latin typeface="Arial" pitchFamily="-107" charset="0"/>
                <a:cs typeface="Arial" pitchFamily="-107" charset="0"/>
              </a:rPr>
              <a:t>Necessities </a:t>
            </a:r>
            <a:r>
              <a:rPr lang="en-US" sz="2800" dirty="0">
                <a:latin typeface="Wingdings" pitchFamily="-107" charset="2"/>
                <a:cs typeface="Arial" pitchFamily="-107" charset="0"/>
                <a:sym typeface="Wingdings" pitchFamily="-107" charset="2"/>
              </a:rPr>
              <a:t></a:t>
            </a:r>
            <a:r>
              <a:rPr lang="en-US" sz="2800" dirty="0">
                <a:latin typeface="Arial" pitchFamily="-107" charset="0"/>
                <a:cs typeface="Arial" pitchFamily="-107" charset="0"/>
                <a:sym typeface="Wingdings" pitchFamily="-107" charset="2"/>
              </a:rPr>
              <a:t> inelastic demand</a:t>
            </a:r>
          </a:p>
          <a:p>
            <a:pPr marL="515938" indent="-515938" eaLnBrk="1" hangingPunct="1">
              <a:tabLst>
                <a:tab pos="409575" algn="l"/>
              </a:tabLst>
            </a:pPr>
            <a:endParaRPr lang="en-US" sz="3200" dirty="0">
              <a:latin typeface="Arial" pitchFamily="-107" charset="0"/>
              <a:cs typeface="Arial" pitchFamily="-107" charset="0"/>
            </a:endParaRPr>
          </a:p>
        </p:txBody>
      </p:sp>
      <p:pic>
        <p:nvPicPr>
          <p:cNvPr id="6" name="Picture 5" descr="An open prescription bottle on its side with 5 Zocor pills spilled in front of it."/>
          <p:cNvPicPr>
            <a:picLocks noChangeAspect="1"/>
          </p:cNvPicPr>
          <p:nvPr/>
        </p:nvPicPr>
        <p:blipFill>
          <a:blip r:embed="rId3"/>
          <a:srcRect b="2710"/>
          <a:stretch>
            <a:fillRect/>
          </a:stretch>
        </p:blipFill>
        <p:spPr>
          <a:xfrm>
            <a:off x="2321502" y="4065526"/>
            <a:ext cx="2049473" cy="2725597"/>
          </a:xfrm>
          <a:prstGeom prst="rect">
            <a:avLst/>
          </a:prstGeom>
        </p:spPr>
      </p:pic>
      <p:pic>
        <p:nvPicPr>
          <p:cNvPr id="7" name="Picture 6" descr="A diamond ring."/>
          <p:cNvPicPr>
            <a:picLocks noChangeAspect="1"/>
          </p:cNvPicPr>
          <p:nvPr/>
        </p:nvPicPr>
        <p:blipFill>
          <a:blip r:embed="rId4"/>
          <a:stretch>
            <a:fillRect/>
          </a:stretch>
        </p:blipFill>
        <p:spPr>
          <a:xfrm>
            <a:off x="4523563" y="4065526"/>
            <a:ext cx="2519392" cy="2724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Determinants of the Price Elasticity of Demand—4 </a:t>
            </a:r>
            <a:endParaRPr lang="en-US">
              <a:latin typeface="Helvetica Neue" pitchFamily="-107" charset="0"/>
              <a:cs typeface="Arial" pitchFamily="-107" charset="0"/>
            </a:endParaRPr>
          </a:p>
        </p:txBody>
      </p:sp>
      <p:sp>
        <p:nvSpPr>
          <p:cNvPr id="29698" name="Content Placeholder 2"/>
          <p:cNvSpPr>
            <a:spLocks noGrp="1"/>
          </p:cNvSpPr>
          <p:nvPr>
            <p:ph idx="1"/>
          </p:nvPr>
        </p:nvSpPr>
        <p:spPr>
          <a:xfrm>
            <a:off x="109538" y="1712913"/>
            <a:ext cx="8845550" cy="2968625"/>
          </a:xfrm>
        </p:spPr>
        <p:txBody>
          <a:bodyPr/>
          <a:lstStyle/>
          <a:p>
            <a:pPr marL="515938" indent="-515938" eaLnBrk="1" hangingPunct="1">
              <a:buFont typeface="Calibri" pitchFamily="-107" charset="0"/>
              <a:buAutoNum type="arabicPeriod" startAt="3"/>
              <a:tabLst>
                <a:tab pos="409575" algn="l"/>
              </a:tabLst>
            </a:pPr>
            <a:r>
              <a:rPr lang="en-US" dirty="0">
                <a:latin typeface="Arial" pitchFamily="-107" charset="0"/>
                <a:cs typeface="Arial" pitchFamily="-107" charset="0"/>
              </a:rPr>
              <a:t>Whether the market is broadly or narrowly defined</a:t>
            </a:r>
          </a:p>
          <a:p>
            <a:pPr marL="515938" indent="-515938" eaLnBrk="1" hangingPunct="1">
              <a:tabLst>
                <a:tab pos="409575" algn="l"/>
              </a:tabLst>
            </a:pPr>
            <a:r>
              <a:rPr lang="en-US" sz="3200" dirty="0">
                <a:latin typeface="Arial" pitchFamily="-107" charset="0"/>
                <a:cs typeface="Arial" pitchFamily="-107" charset="0"/>
              </a:rPr>
              <a:t>Affects the options the consumer faces</a:t>
            </a:r>
          </a:p>
          <a:p>
            <a:pPr lvl="1" eaLnBrk="1" hangingPunct="1">
              <a:tabLst>
                <a:tab pos="409575" algn="l"/>
              </a:tabLst>
            </a:pPr>
            <a:r>
              <a:rPr lang="en-US" sz="2800" dirty="0">
                <a:latin typeface="Arial" pitchFamily="-107" charset="0"/>
                <a:cs typeface="Arial" pitchFamily="-107" charset="0"/>
              </a:rPr>
              <a:t>Narrowly defined </a:t>
            </a:r>
            <a:r>
              <a:rPr lang="en-US" sz="2800" dirty="0">
                <a:latin typeface="Wingdings" pitchFamily="-107" charset="2"/>
                <a:cs typeface="Arial" pitchFamily="-107" charset="0"/>
                <a:sym typeface="Wingdings" pitchFamily="-107" charset="2"/>
              </a:rPr>
              <a:t></a:t>
            </a:r>
            <a:r>
              <a:rPr lang="en-US" sz="2800" dirty="0">
                <a:latin typeface="Arial" pitchFamily="-107" charset="0"/>
                <a:cs typeface="Arial" pitchFamily="-107" charset="0"/>
                <a:sym typeface="Wingdings" pitchFamily="-107" charset="2"/>
              </a:rPr>
              <a:t> elastic demand</a:t>
            </a:r>
          </a:p>
          <a:p>
            <a:pPr lvl="1" eaLnBrk="1" hangingPunct="1">
              <a:tabLst>
                <a:tab pos="409575" algn="l"/>
              </a:tabLst>
            </a:pPr>
            <a:r>
              <a:rPr lang="en-US" sz="2800" dirty="0">
                <a:latin typeface="Arial" pitchFamily="-107" charset="0"/>
                <a:cs typeface="Arial" pitchFamily="-107" charset="0"/>
              </a:rPr>
              <a:t>Broadly defined </a:t>
            </a:r>
            <a:r>
              <a:rPr lang="en-US" sz="2800" dirty="0">
                <a:latin typeface="Wingdings" pitchFamily="-107" charset="2"/>
                <a:cs typeface="Arial" pitchFamily="-107" charset="0"/>
                <a:sym typeface="Wingdings" pitchFamily="-107" charset="2"/>
              </a:rPr>
              <a:t></a:t>
            </a:r>
            <a:r>
              <a:rPr lang="en-US" sz="2800" dirty="0">
                <a:latin typeface="Arial" pitchFamily="-107" charset="0"/>
                <a:cs typeface="Arial" pitchFamily="-107" charset="0"/>
                <a:sym typeface="Wingdings" pitchFamily="-107" charset="2"/>
              </a:rPr>
              <a:t> inelastic demand</a:t>
            </a:r>
          </a:p>
          <a:p>
            <a:pPr marL="515938" indent="-515938" eaLnBrk="1" hangingPunct="1">
              <a:buFont typeface="Arial" pitchFamily="-107" charset="0"/>
              <a:buNone/>
              <a:tabLst>
                <a:tab pos="409575" algn="l"/>
              </a:tabLst>
            </a:pPr>
            <a:endParaRPr lang="en-US" sz="3200" dirty="0">
              <a:latin typeface="Arial" pitchFamily="-107" charset="0"/>
              <a:cs typeface="Arial" pitchFamily="-107" charset="0"/>
            </a:endParaRPr>
          </a:p>
        </p:txBody>
      </p:sp>
      <p:pic>
        <p:nvPicPr>
          <p:cNvPr id="5" name="Picture 4" descr="A flat screen TV showing an image of a flower field."/>
          <p:cNvPicPr>
            <a:picLocks noChangeAspect="1"/>
          </p:cNvPicPr>
          <p:nvPr/>
        </p:nvPicPr>
        <p:blipFill>
          <a:blip r:embed="rId3"/>
          <a:srcRect b="3442"/>
          <a:stretch>
            <a:fillRect/>
          </a:stretch>
        </p:blipFill>
        <p:spPr>
          <a:xfrm>
            <a:off x="2993255" y="4609795"/>
            <a:ext cx="3157491" cy="2164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Determinants of the Price Elasticity of Demand—5 </a:t>
            </a:r>
            <a:endParaRPr lang="en-US">
              <a:latin typeface="Helvetica Neue" pitchFamily="-107" charset="0"/>
              <a:cs typeface="Arial" pitchFamily="-107" charset="0"/>
            </a:endParaRPr>
          </a:p>
        </p:txBody>
      </p:sp>
      <p:sp>
        <p:nvSpPr>
          <p:cNvPr id="31746" name="Content Placeholder 2"/>
          <p:cNvSpPr>
            <a:spLocks noGrp="1"/>
          </p:cNvSpPr>
          <p:nvPr>
            <p:ph idx="1"/>
          </p:nvPr>
        </p:nvSpPr>
        <p:spPr>
          <a:xfrm>
            <a:off x="265113" y="1841500"/>
            <a:ext cx="8604250" cy="3725863"/>
          </a:xfrm>
        </p:spPr>
        <p:txBody>
          <a:bodyPr/>
          <a:lstStyle/>
          <a:p>
            <a:pPr marL="742950" indent="-742950" eaLnBrk="1" hangingPunct="1">
              <a:buFont typeface="Calibri" pitchFamily="-107" charset="0"/>
              <a:buAutoNum type="arabicPeriod" startAt="4"/>
            </a:pPr>
            <a:r>
              <a:rPr lang="en-US" dirty="0">
                <a:latin typeface="Arial" pitchFamily="-107" charset="0"/>
                <a:cs typeface="Arial" pitchFamily="-107" charset="0"/>
              </a:rPr>
              <a:t>Time and adjustment process</a:t>
            </a:r>
          </a:p>
          <a:p>
            <a:pPr marL="742950" indent="-742950" eaLnBrk="1" hangingPunct="1"/>
            <a:r>
              <a:rPr lang="en-US" sz="3200" dirty="0">
                <a:latin typeface="Arial" pitchFamily="-107" charset="0"/>
                <a:cs typeface="Arial" pitchFamily="-107" charset="0"/>
              </a:rPr>
              <a:t>Affects the ability of consumers to respond to changes in prices</a:t>
            </a:r>
          </a:p>
          <a:p>
            <a:pPr marL="742950" indent="-742950" eaLnBrk="1" hangingPunct="1"/>
            <a:endParaRPr lang="en-US" sz="800" dirty="0">
              <a:latin typeface="Arial" pitchFamily="-107" charset="0"/>
              <a:cs typeface="Arial" pitchFamily="-107" charset="0"/>
            </a:endParaRPr>
          </a:p>
          <a:p>
            <a:pPr lvl="1" eaLnBrk="1" hangingPunct="1"/>
            <a:r>
              <a:rPr lang="en-US" sz="2800" dirty="0">
                <a:latin typeface="Arial" pitchFamily="-107" charset="0"/>
                <a:cs typeface="Arial" pitchFamily="-107" charset="0"/>
              </a:rPr>
              <a:t>Long time horizon </a:t>
            </a:r>
            <a:r>
              <a:rPr lang="en-US" sz="2800" dirty="0">
                <a:latin typeface="Wingdings" pitchFamily="-107" charset="2"/>
                <a:cs typeface="Arial" pitchFamily="-107" charset="0"/>
                <a:sym typeface="Wingdings" pitchFamily="-107" charset="2"/>
              </a:rPr>
              <a:t></a:t>
            </a:r>
            <a:r>
              <a:rPr lang="en-US" sz="2800" dirty="0">
                <a:latin typeface="Arial" pitchFamily="-107" charset="0"/>
                <a:cs typeface="Arial" pitchFamily="-107" charset="0"/>
                <a:sym typeface="Wingdings" pitchFamily="-107" charset="2"/>
              </a:rPr>
              <a:t> elastic demand</a:t>
            </a:r>
          </a:p>
          <a:p>
            <a:pPr lvl="1" eaLnBrk="1" hangingPunct="1"/>
            <a:r>
              <a:rPr lang="en-US" sz="2800" dirty="0">
                <a:latin typeface="Arial" pitchFamily="-107" charset="0"/>
                <a:cs typeface="Arial" pitchFamily="-107" charset="0"/>
              </a:rPr>
              <a:t>Short time horizon </a:t>
            </a:r>
            <a:r>
              <a:rPr lang="en-US" sz="2800" dirty="0">
                <a:latin typeface="Wingdings" pitchFamily="-107" charset="2"/>
                <a:cs typeface="Arial" pitchFamily="-107" charset="0"/>
                <a:sym typeface="Wingdings" pitchFamily="-107" charset="2"/>
              </a:rPr>
              <a:t></a:t>
            </a:r>
            <a:r>
              <a:rPr lang="en-US" sz="2800" dirty="0">
                <a:latin typeface="Arial" pitchFamily="-107" charset="0"/>
                <a:cs typeface="Arial" pitchFamily="-107" charset="0"/>
                <a:sym typeface="Wingdings" pitchFamily="-107" charset="2"/>
              </a:rPr>
              <a:t> inelastic demand</a:t>
            </a:r>
          </a:p>
          <a:p>
            <a:pPr marL="742950" indent="-742950" eaLnBrk="1" hangingPunct="1"/>
            <a:endParaRPr lang="en-US" sz="32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3251" name="Content Placeholder 2"/>
          <p:cNvSpPr>
            <a:spLocks noGrp="1"/>
          </p:cNvSpPr>
          <p:nvPr>
            <p:ph idx="1"/>
          </p:nvPr>
        </p:nvSpPr>
        <p:spPr>
          <a:xfrm>
            <a:off x="273050" y="1712913"/>
            <a:ext cx="8696325" cy="4895850"/>
          </a:xfrm>
        </p:spPr>
        <p:txBody>
          <a:bodyPr/>
          <a:lstStyle/>
          <a:p>
            <a:r>
              <a:rPr lang="en-US" sz="3200" dirty="0">
                <a:latin typeface="Arial" pitchFamily="-107" charset="0"/>
                <a:cs typeface="Arial" pitchFamily="-107" charset="0"/>
              </a:rPr>
              <a:t>In terms of price elasticity of demand, which of the following goods do you think is the least elastic (most inelastic)?</a:t>
            </a:r>
          </a:p>
          <a:p>
            <a:pPr marL="971550" lvl="1" indent="-514350">
              <a:buFont typeface="Calibri" pitchFamily="-107" charset="0"/>
              <a:buAutoNum type="alphaUcPeriod"/>
            </a:pPr>
            <a:r>
              <a:rPr lang="en-US" sz="2800" dirty="0">
                <a:latin typeface="Arial" pitchFamily="-107" charset="0"/>
                <a:cs typeface="Arial" pitchFamily="-107" charset="0"/>
              </a:rPr>
              <a:t>new house</a:t>
            </a:r>
          </a:p>
          <a:p>
            <a:pPr marL="971550" lvl="1" indent="-514350">
              <a:buFont typeface="Calibri" pitchFamily="-107" charset="0"/>
              <a:buAutoNum type="alphaUcPeriod"/>
            </a:pPr>
            <a:r>
              <a:rPr lang="en-US" sz="2800" dirty="0">
                <a:latin typeface="Arial" pitchFamily="-107" charset="0"/>
                <a:cs typeface="Arial" pitchFamily="-107" charset="0"/>
              </a:rPr>
              <a:t>electricity to power your home</a:t>
            </a:r>
          </a:p>
          <a:p>
            <a:pPr marL="971550" lvl="1" indent="-514350">
              <a:buFont typeface="Calibri" pitchFamily="-107" charset="0"/>
              <a:buAutoNum type="alphaUcPeriod"/>
            </a:pPr>
            <a:r>
              <a:rPr lang="en-US" sz="2800" dirty="0">
                <a:latin typeface="Arial" pitchFamily="-107" charset="0"/>
                <a:cs typeface="Arial" pitchFamily="-107" charset="0"/>
              </a:rPr>
              <a:t>a specific brand of breakfast cereal</a:t>
            </a:r>
          </a:p>
          <a:p>
            <a:pPr marL="971550" lvl="1" indent="-514350">
              <a:buFont typeface="Calibri" pitchFamily="-107" charset="0"/>
              <a:buAutoNum type="alphaUcPeriod"/>
            </a:pPr>
            <a:r>
              <a:rPr lang="en-US" sz="2800" dirty="0">
                <a:latin typeface="Arial" pitchFamily="-107" charset="0"/>
                <a:cs typeface="Arial" pitchFamily="-107" charset="0"/>
              </a:rPr>
              <a:t>new vehicle</a:t>
            </a:r>
          </a:p>
        </p:txBody>
      </p:sp>
      <p:sp>
        <p:nvSpPr>
          <p:cNvPr id="4" name="Rectangle 3" descr="Correct answer: B, electricity to power your home"/>
          <p:cNvSpPr/>
          <p:nvPr/>
        </p:nvSpPr>
        <p:spPr>
          <a:xfrm>
            <a:off x="723900" y="3792487"/>
            <a:ext cx="5445894" cy="5292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The Price Elasticity of Demand Formula</a:t>
            </a:r>
          </a:p>
        </p:txBody>
      </p:sp>
      <p:sp>
        <p:nvSpPr>
          <p:cNvPr id="5" name="Content Placeholder 2"/>
          <p:cNvSpPr>
            <a:spLocks noGrp="1"/>
          </p:cNvSpPr>
          <p:nvPr>
            <p:ph idx="1"/>
          </p:nvPr>
        </p:nvSpPr>
        <p:spPr>
          <a:xfrm>
            <a:off x="301625" y="6176963"/>
            <a:ext cx="3100388" cy="503237"/>
          </a:xfrm>
        </p:spPr>
        <p:txBody>
          <a:bodyPr/>
          <a:lstStyle/>
          <a:p>
            <a:pPr eaLnBrk="1" hangingPunct="1">
              <a:buFont typeface="Arial" pitchFamily="-107" charset="0"/>
              <a:buNone/>
            </a:pPr>
            <a:r>
              <a:rPr lang="en-US" sz="2800" b="1">
                <a:solidFill>
                  <a:srgbClr val="000000"/>
                </a:solidFill>
                <a:latin typeface="Arial" pitchFamily="-107" charset="0"/>
                <a:cs typeface="Arial" pitchFamily="-107" charset="0"/>
              </a:rPr>
              <a:t>∆</a:t>
            </a:r>
            <a:r>
              <a:rPr lang="en-US" sz="2800" b="1">
                <a:latin typeface="Arial" pitchFamily="-107" charset="0"/>
                <a:cs typeface="Arial" pitchFamily="-107" charset="0"/>
              </a:rPr>
              <a:t> </a:t>
            </a:r>
            <a:r>
              <a:rPr lang="en-US" sz="2800">
                <a:latin typeface="Arial" pitchFamily="-107" charset="0"/>
                <a:cs typeface="Arial" pitchFamily="-107" charset="0"/>
              </a:rPr>
              <a:t>= change</a:t>
            </a:r>
          </a:p>
        </p:txBody>
      </p:sp>
      <p:graphicFrame>
        <p:nvGraphicFramePr>
          <p:cNvPr id="6" name="Object 4"/>
          <p:cNvGraphicFramePr>
            <a:graphicFrameLocks noChangeAspect="1"/>
          </p:cNvGraphicFramePr>
          <p:nvPr/>
        </p:nvGraphicFramePr>
        <p:xfrm>
          <a:off x="2220913" y="3011488"/>
          <a:ext cx="3973512" cy="1676400"/>
        </p:xfrm>
        <a:graphic>
          <a:graphicData uri="http://schemas.openxmlformats.org/presentationml/2006/ole">
            <mc:AlternateContent xmlns:mc="http://schemas.openxmlformats.org/markup-compatibility/2006">
              <mc:Choice xmlns:v="urn:schemas-microsoft-com:vml" Requires="v">
                <p:oleObj spid="_x0000_s35871" name="Equation" r:id="rId4" imgW="812447" imgH="393529" progId="Equation.3">
                  <p:embed/>
                </p:oleObj>
              </mc:Choice>
              <mc:Fallback>
                <p:oleObj name="Equation" r:id="rId4" imgW="812447" imgH="39352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0913" y="3011488"/>
                        <a:ext cx="3973512" cy="167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5844" name="Object 1"/>
          <p:cNvGraphicFramePr>
            <a:graphicFrameLocks noChangeAspect="1"/>
          </p:cNvGraphicFramePr>
          <p:nvPr/>
        </p:nvGraphicFramePr>
        <p:xfrm>
          <a:off x="423863" y="1943100"/>
          <a:ext cx="8220075" cy="873125"/>
        </p:xfrm>
        <a:graphic>
          <a:graphicData uri="http://schemas.openxmlformats.org/presentationml/2006/ole">
            <mc:AlternateContent xmlns:mc="http://schemas.openxmlformats.org/markup-compatibility/2006">
              <mc:Choice xmlns:v="urn:schemas-microsoft-com:vml" Requires="v">
                <p:oleObj spid="_x0000_s35872" name="Equation" r:id="rId6" imgW="4064000" imgH="431800" progId="Equation.3">
                  <p:embed/>
                </p:oleObj>
              </mc:Choice>
              <mc:Fallback>
                <p:oleObj name="Equation" r:id="rId6" imgW="4064000" imgH="4318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863" y="1943100"/>
                        <a:ext cx="8220075" cy="873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Example: Calculating </a:t>
            </a:r>
            <a:r>
              <a:rPr lang="en-US" i="1">
                <a:latin typeface="Helvetica Neue" pitchFamily="-107" charset="0"/>
                <a:cs typeface="Arial" pitchFamily="-107" charset="0"/>
              </a:rPr>
              <a:t>E</a:t>
            </a:r>
            <a:r>
              <a:rPr lang="en-US" i="1" baseline="-25000">
                <a:latin typeface="Helvetica Neue" pitchFamily="-107" charset="0"/>
                <a:cs typeface="Arial" pitchFamily="-107" charset="0"/>
              </a:rPr>
              <a:t>D</a:t>
            </a:r>
            <a:r>
              <a:rPr lang="en-US">
                <a:latin typeface="Arial" pitchFamily="-107" charset="0"/>
                <a:cs typeface="Arial" pitchFamily="-107" charset="0"/>
              </a:rPr>
              <a:t>—</a:t>
            </a:r>
            <a:r>
              <a:rPr lang="en-US">
                <a:latin typeface="Helvetica Neue" pitchFamily="-107" charset="0"/>
                <a:cs typeface="Arial" pitchFamily="-107" charset="0"/>
              </a:rPr>
              <a:t>1 </a:t>
            </a:r>
            <a:endParaRPr lang="en-US" i="1">
              <a:latin typeface="Helvetica Neue" pitchFamily="-107" charset="0"/>
              <a:cs typeface="Arial" pitchFamily="-107" charset="0"/>
            </a:endParaRPr>
          </a:p>
        </p:txBody>
      </p:sp>
      <p:sp>
        <p:nvSpPr>
          <p:cNvPr id="37890" name="Content Placeholder 2"/>
          <p:cNvSpPr>
            <a:spLocks noGrp="1"/>
          </p:cNvSpPr>
          <p:nvPr>
            <p:ph idx="1"/>
          </p:nvPr>
        </p:nvSpPr>
        <p:spPr>
          <a:xfrm>
            <a:off x="2024063" y="1712913"/>
            <a:ext cx="6838950" cy="1665287"/>
          </a:xfrm>
        </p:spPr>
        <p:txBody>
          <a:bodyPr/>
          <a:lstStyle/>
          <a:p>
            <a:pPr eaLnBrk="1" hangingPunct="1"/>
            <a:r>
              <a:rPr lang="en-US" sz="2800">
                <a:latin typeface="Arial" pitchFamily="-107" charset="0"/>
                <a:cs typeface="Arial" pitchFamily="-107" charset="0"/>
              </a:rPr>
              <a:t>University parking pass prices increase by 50 percent.</a:t>
            </a:r>
          </a:p>
          <a:p>
            <a:pPr eaLnBrk="1" hangingPunct="1"/>
            <a:r>
              <a:rPr lang="en-US" sz="2800">
                <a:latin typeface="Arial" pitchFamily="-107" charset="0"/>
                <a:cs typeface="Arial" pitchFamily="-107" charset="0"/>
              </a:rPr>
              <a:t>As a result, 25 percent fewer people purchase a parking pass.</a:t>
            </a:r>
          </a:p>
        </p:txBody>
      </p:sp>
      <p:graphicFrame>
        <p:nvGraphicFramePr>
          <p:cNvPr id="4" name="Object 4"/>
          <p:cNvGraphicFramePr>
            <a:graphicFrameLocks noChangeAspect="1"/>
          </p:cNvGraphicFramePr>
          <p:nvPr/>
        </p:nvGraphicFramePr>
        <p:xfrm>
          <a:off x="4654550" y="4589463"/>
          <a:ext cx="4203700" cy="1676400"/>
        </p:xfrm>
        <a:graphic>
          <a:graphicData uri="http://schemas.openxmlformats.org/presentationml/2006/ole">
            <mc:AlternateContent xmlns:mc="http://schemas.openxmlformats.org/markup-compatibility/2006">
              <mc:Choice xmlns:v="urn:schemas-microsoft-com:vml" Requires="v">
                <p:oleObj spid="_x0000_s37919" name="Equation" r:id="rId4" imgW="952500" imgH="393700" progId="Equation.3">
                  <p:embed/>
                </p:oleObj>
              </mc:Choice>
              <mc:Fallback>
                <p:oleObj name="Equation" r:id="rId4" imgW="952500" imgH="3937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550" y="4589463"/>
                        <a:ext cx="4203700" cy="16764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7892" name="Object 7"/>
          <p:cNvGraphicFramePr>
            <a:graphicFrameLocks noChangeAspect="1"/>
          </p:cNvGraphicFramePr>
          <p:nvPr/>
        </p:nvGraphicFramePr>
        <p:xfrm>
          <a:off x="915988" y="4659313"/>
          <a:ext cx="3702050" cy="1676400"/>
        </p:xfrm>
        <a:graphic>
          <a:graphicData uri="http://schemas.openxmlformats.org/presentationml/2006/ole">
            <mc:AlternateContent xmlns:mc="http://schemas.openxmlformats.org/markup-compatibility/2006">
              <mc:Choice xmlns:v="urn:schemas-microsoft-com:vml" Requires="v">
                <p:oleObj spid="_x0000_s37920" name="Equation" r:id="rId6" imgW="838200" imgH="393700" progId="Equation.3">
                  <p:embed/>
                </p:oleObj>
              </mc:Choice>
              <mc:Fallback>
                <p:oleObj name="Equation" r:id="rId6" imgW="838200" imgH="3937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988" y="4659313"/>
                        <a:ext cx="3702050" cy="16764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 name="TextBox 8"/>
          <p:cNvSpPr txBox="1">
            <a:spLocks noChangeArrowheads="1"/>
          </p:cNvSpPr>
          <p:nvPr/>
        </p:nvSpPr>
        <p:spPr bwMode="auto">
          <a:xfrm>
            <a:off x="174625" y="2447925"/>
            <a:ext cx="1425575" cy="646113"/>
          </a:xfrm>
          <a:prstGeom prst="rect">
            <a:avLst/>
          </a:prstGeom>
          <a:noFill/>
          <a:ln w="38100">
            <a:solidFill>
              <a:srgbClr val="1291C3"/>
            </a:solidFill>
            <a:miter lim="800000"/>
            <a:headEnd/>
            <a:tailEnd/>
          </a:ln>
        </p:spPr>
        <p:txBody>
          <a:bodyPr>
            <a:prstTxWarp prst="textNoShape">
              <a:avLst/>
            </a:prstTxWarp>
            <a:spAutoFit/>
          </a:bodyPr>
          <a:lstStyle/>
          <a:p>
            <a:pPr algn="ctr" eaLnBrk="1" hangingPunct="1"/>
            <a:r>
              <a:rPr lang="en-US" b="1">
                <a:solidFill>
                  <a:srgbClr val="1492C7"/>
                </a:solidFill>
                <a:latin typeface="Arial" pitchFamily="-107" charset="0"/>
                <a:cs typeface="Arial" pitchFamily="-107" charset="0"/>
              </a:rPr>
              <a:t>PLUG IN NUMBERS</a:t>
            </a:r>
          </a:p>
        </p:txBody>
      </p:sp>
      <p:sp>
        <p:nvSpPr>
          <p:cNvPr id="5" name="Left Brace 4"/>
          <p:cNvSpPr>
            <a:spLocks/>
          </p:cNvSpPr>
          <p:nvPr/>
        </p:nvSpPr>
        <p:spPr bwMode="auto">
          <a:xfrm>
            <a:off x="1535113" y="1905000"/>
            <a:ext cx="436562" cy="1401763"/>
          </a:xfrm>
          <a:prstGeom prst="leftBrace">
            <a:avLst>
              <a:gd name="adj1" fmla="val 8325"/>
              <a:gd name="adj2" fmla="val 50000"/>
            </a:avLst>
          </a:prstGeom>
          <a:noFill/>
          <a:ln w="38100">
            <a:solidFill>
              <a:srgbClr val="1492C7"/>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cs typeface="Arial" pitchFamily="-107" charset="0"/>
            </a:endParaRPr>
          </a:p>
        </p:txBody>
      </p:sp>
      <p:sp>
        <p:nvSpPr>
          <p:cNvPr id="26" name="Freeform 25"/>
          <p:cNvSpPr>
            <a:spLocks/>
          </p:cNvSpPr>
          <p:nvPr/>
        </p:nvSpPr>
        <p:spPr bwMode="auto">
          <a:xfrm>
            <a:off x="1122363" y="3162300"/>
            <a:ext cx="914400" cy="1771650"/>
          </a:xfrm>
          <a:custGeom>
            <a:avLst/>
            <a:gdLst>
              <a:gd name="T0" fmla="*/ 51362 w 980689"/>
              <a:gd name="T1" fmla="*/ 0 h 1574347"/>
              <a:gd name="T2" fmla="*/ 71361 w 980689"/>
              <a:gd name="T3" fmla="*/ 1762064 h 1574347"/>
              <a:gd name="T4" fmla="*/ 741346 w 980689"/>
              <a:gd name="T5" fmla="*/ 2526334 h 1574347"/>
              <a:gd name="T6" fmla="*/ 0 60000 65536"/>
              <a:gd name="T7" fmla="*/ 0 60000 65536"/>
              <a:gd name="T8" fmla="*/ 0 60000 65536"/>
            </a:gdLst>
            <a:ahLst/>
            <a:cxnLst>
              <a:cxn ang="T6">
                <a:pos x="T0" y="T1"/>
              </a:cxn>
              <a:cxn ang="T7">
                <a:pos x="T2" y="T3"/>
              </a:cxn>
              <a:cxn ang="T8">
                <a:pos x="T4" y="T5"/>
              </a:cxn>
            </a:cxnLst>
            <a:rect l="0" t="0" r="r" b="b"/>
            <a:pathLst>
              <a:path w="980689" h="1574347">
                <a:moveTo>
                  <a:pt x="67943" y="0"/>
                </a:moveTo>
                <a:cubicBezTo>
                  <a:pt x="5109" y="417841"/>
                  <a:pt x="-57725" y="835683"/>
                  <a:pt x="94399" y="1098074"/>
                </a:cubicBezTo>
                <a:cubicBezTo>
                  <a:pt x="246523" y="1360465"/>
                  <a:pt x="980689" y="1574347"/>
                  <a:pt x="980689" y="1574347"/>
                </a:cubicBezTo>
              </a:path>
            </a:pathLst>
          </a:custGeom>
          <a:noFill/>
          <a:ln w="82550" cap="flat" cmpd="sng">
            <a:solidFill>
              <a:srgbClr val="1492C7"/>
            </a:solidFill>
            <a:prstDash val="solid"/>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en-US">
              <a:latin typeface="Calibri" charset="0"/>
              <a:ea typeface="MS PGothic"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Example: Calculating </a:t>
            </a:r>
            <a:r>
              <a:rPr lang="en-US" i="1">
                <a:latin typeface="Helvetica Neue" pitchFamily="-107" charset="0"/>
                <a:cs typeface="Arial" pitchFamily="-107" charset="0"/>
              </a:rPr>
              <a:t>E</a:t>
            </a:r>
            <a:r>
              <a:rPr lang="en-US" i="1" baseline="-25000">
                <a:latin typeface="Helvetica Neue" pitchFamily="-107" charset="0"/>
                <a:cs typeface="Arial" pitchFamily="-107" charset="0"/>
              </a:rPr>
              <a:t>D</a:t>
            </a:r>
            <a:r>
              <a:rPr lang="en-US">
                <a:latin typeface="Arial" pitchFamily="-107" charset="0"/>
                <a:cs typeface="Arial" pitchFamily="-107" charset="0"/>
              </a:rPr>
              <a:t>—</a:t>
            </a:r>
            <a:r>
              <a:rPr lang="en-US">
                <a:latin typeface="Helvetica Neue" pitchFamily="-107" charset="0"/>
                <a:cs typeface="Arial" pitchFamily="-107" charset="0"/>
              </a:rPr>
              <a:t>2</a:t>
            </a:r>
          </a:p>
        </p:txBody>
      </p:sp>
      <p:sp>
        <p:nvSpPr>
          <p:cNvPr id="3076" name="Content Placeholder 2"/>
          <p:cNvSpPr>
            <a:spLocks noGrp="1"/>
          </p:cNvSpPr>
          <p:nvPr>
            <p:ph idx="1"/>
          </p:nvPr>
        </p:nvSpPr>
        <p:spPr>
          <a:xfrm>
            <a:off x="457200" y="2560638"/>
            <a:ext cx="7962900" cy="3892550"/>
          </a:xfrm>
        </p:spPr>
        <p:txBody>
          <a:bodyPr/>
          <a:lstStyle/>
          <a:p>
            <a:pPr eaLnBrk="1" hangingPunct="1"/>
            <a:r>
              <a:rPr lang="en-US" sz="3200">
                <a:latin typeface="Arial" pitchFamily="-107" charset="0"/>
                <a:cs typeface="Arial" pitchFamily="-107" charset="0"/>
              </a:rPr>
              <a:t>What does the numerical result mean?</a:t>
            </a:r>
          </a:p>
          <a:p>
            <a:pPr lvl="1" eaLnBrk="1" hangingPunct="1"/>
            <a:r>
              <a:rPr lang="en-US" sz="2800">
                <a:latin typeface="Arial" pitchFamily="-107" charset="0"/>
                <a:cs typeface="Arial" pitchFamily="-107" charset="0"/>
              </a:rPr>
              <a:t>If the price of parking rises by 1 percent, the quantity demanded will fall by only 0.5 percent.</a:t>
            </a:r>
          </a:p>
          <a:p>
            <a:pPr lvl="2" eaLnBrk="1" hangingPunct="1"/>
            <a:r>
              <a:rPr lang="en-US">
                <a:latin typeface="Arial" pitchFamily="-107" charset="0"/>
                <a:ea typeface="MS PGothic" pitchFamily="34" charset="-128"/>
                <a:cs typeface="MS PGothic" pitchFamily="34" charset="-128"/>
              </a:rPr>
              <a:t>The demand for parking is not very price elastic.</a:t>
            </a:r>
          </a:p>
          <a:p>
            <a:pPr eaLnBrk="1" hangingPunct="1"/>
            <a:r>
              <a:rPr lang="en-US" sz="3200">
                <a:latin typeface="Arial" pitchFamily="-107" charset="0"/>
                <a:cs typeface="Arial" pitchFamily="-107" charset="0"/>
              </a:rPr>
              <a:t>Why is it negative?</a:t>
            </a:r>
          </a:p>
          <a:p>
            <a:pPr lvl="1" eaLnBrk="1" hangingPunct="1"/>
            <a:r>
              <a:rPr lang="en-US" sz="2800">
                <a:latin typeface="Arial" pitchFamily="-107" charset="0"/>
                <a:cs typeface="Arial" pitchFamily="-107" charset="0"/>
              </a:rPr>
              <a:t>Inverse relationship between price and quantity demanded</a:t>
            </a:r>
          </a:p>
        </p:txBody>
      </p:sp>
      <p:graphicFrame>
        <p:nvGraphicFramePr>
          <p:cNvPr id="39939" name="Object 1"/>
          <p:cNvGraphicFramePr>
            <a:graphicFrameLocks noChangeAspect="1"/>
          </p:cNvGraphicFramePr>
          <p:nvPr/>
        </p:nvGraphicFramePr>
        <p:xfrm>
          <a:off x="2220913" y="1636713"/>
          <a:ext cx="3870325" cy="814387"/>
        </p:xfrm>
        <a:graphic>
          <a:graphicData uri="http://schemas.openxmlformats.org/presentationml/2006/ole">
            <mc:AlternateContent xmlns:mc="http://schemas.openxmlformats.org/markup-compatibility/2006">
              <mc:Choice xmlns:v="urn:schemas-microsoft-com:vml" Requires="v">
                <p:oleObj spid="_x0000_s39956" name="Equation" r:id="rId4" imgW="1815312" imgH="393529" progId="Equation.3">
                  <p:embed/>
                </p:oleObj>
              </mc:Choice>
              <mc:Fallback>
                <p:oleObj name="Equation" r:id="rId4" imgW="1815312"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0913" y="1636713"/>
                        <a:ext cx="3870325" cy="814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53251" name="Content Placeholder 2"/>
          <p:cNvSpPr>
            <a:spLocks noGrp="1"/>
          </p:cNvSpPr>
          <p:nvPr>
            <p:ph idx="1"/>
          </p:nvPr>
        </p:nvSpPr>
        <p:spPr>
          <a:xfrm>
            <a:off x="273050" y="1712913"/>
            <a:ext cx="8696325" cy="4895850"/>
          </a:xfrm>
        </p:spPr>
        <p:txBody>
          <a:bodyPr/>
          <a:lstStyle/>
          <a:p>
            <a:r>
              <a:rPr lang="en-US" sz="3200" dirty="0">
                <a:latin typeface="Arial" pitchFamily="-107" charset="0"/>
                <a:cs typeface="Arial" pitchFamily="-107" charset="0"/>
              </a:rPr>
              <a:t>Suppose</a:t>
            </a:r>
            <a:r>
              <a:rPr lang="en-US" sz="3200" dirty="0">
                <a:latin typeface="Helvetica Neue" pitchFamily="-107" charset="0"/>
                <a:cs typeface="Arial" pitchFamily="-107" charset="0"/>
              </a:rPr>
              <a:t> </a:t>
            </a:r>
            <a:r>
              <a:rPr lang="en-US" sz="3200" dirty="0">
                <a:latin typeface="Arial" pitchFamily="-107" charset="0"/>
                <a:cs typeface="Arial" pitchFamily="-107" charset="0"/>
              </a:rPr>
              <a:t>that the price of candy bars increases by 100 percent. As a result of this, you decide to purchase 50 percent less candy bars. How would you describe your demand for candy bars?</a:t>
            </a:r>
          </a:p>
          <a:p>
            <a:pPr marL="971550" lvl="1" indent="-514350">
              <a:buFont typeface="Calibri" pitchFamily="-107" charset="0"/>
              <a:buAutoNum type="alphaUcPeriod"/>
            </a:pPr>
            <a:r>
              <a:rPr lang="en-US" sz="2800" dirty="0">
                <a:latin typeface="Arial" pitchFamily="-107" charset="0"/>
                <a:cs typeface="Arial" pitchFamily="-107" charset="0"/>
              </a:rPr>
              <a:t>Demand is elastic.</a:t>
            </a:r>
          </a:p>
          <a:p>
            <a:pPr marL="971550" lvl="1" indent="-514350">
              <a:buFont typeface="Calibri" pitchFamily="-107" charset="0"/>
              <a:buAutoNum type="alphaUcPeriod"/>
            </a:pPr>
            <a:r>
              <a:rPr lang="en-US" sz="2800" dirty="0">
                <a:latin typeface="Arial" pitchFamily="-107" charset="0"/>
                <a:cs typeface="Arial" pitchFamily="-107" charset="0"/>
              </a:rPr>
              <a:t>Demand is unit elastic.</a:t>
            </a:r>
          </a:p>
          <a:p>
            <a:pPr marL="971550" lvl="1" indent="-514350">
              <a:buFont typeface="Calibri" pitchFamily="-107" charset="0"/>
              <a:buAutoNum type="alphaUcPeriod"/>
            </a:pPr>
            <a:r>
              <a:rPr lang="en-US" sz="2800" dirty="0">
                <a:latin typeface="Arial" pitchFamily="-107" charset="0"/>
                <a:cs typeface="Arial" pitchFamily="-107" charset="0"/>
              </a:rPr>
              <a:t>Demand is inelastic.</a:t>
            </a:r>
          </a:p>
          <a:p>
            <a:pPr marL="971550" lvl="1" indent="-514350">
              <a:buFont typeface="Calibri" pitchFamily="-107" charset="0"/>
              <a:buAutoNum type="alphaUcPeriod"/>
            </a:pPr>
            <a:r>
              <a:rPr lang="en-US" sz="2800" dirty="0">
                <a:latin typeface="Arial" pitchFamily="-107" charset="0"/>
                <a:cs typeface="Arial" pitchFamily="-107" charset="0"/>
              </a:rPr>
              <a:t>Demand is perfectly inelastic.</a:t>
            </a:r>
          </a:p>
        </p:txBody>
      </p:sp>
      <p:sp>
        <p:nvSpPr>
          <p:cNvPr id="4" name="Rectangle 3" descr="Correct answer: C, Demand is inelastic"/>
          <p:cNvSpPr/>
          <p:nvPr/>
        </p:nvSpPr>
        <p:spPr>
          <a:xfrm>
            <a:off x="743151" y="5284401"/>
            <a:ext cx="3915476" cy="52925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Midpoint Method</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34819" name="Content Placeholder 2"/>
          <p:cNvSpPr>
            <a:spLocks noGrp="1"/>
          </p:cNvSpPr>
          <p:nvPr>
            <p:ph idx="1"/>
          </p:nvPr>
        </p:nvSpPr>
        <p:spPr>
          <a:xfrm>
            <a:off x="79375" y="1712913"/>
            <a:ext cx="8229600" cy="4895850"/>
          </a:xfrm>
        </p:spPr>
        <p:txBody>
          <a:bodyPr/>
          <a:lstStyle/>
          <a:p>
            <a:pPr eaLnBrk="1" hangingPunct="1"/>
            <a:r>
              <a:rPr lang="en-US" sz="3200">
                <a:latin typeface="Arial" pitchFamily="-107" charset="0"/>
                <a:cs typeface="Arial" pitchFamily="-107" charset="0"/>
              </a:rPr>
              <a:t>One issue with using the percent change formula</a:t>
            </a:r>
          </a:p>
          <a:p>
            <a:pPr lvl="1" eaLnBrk="1" hangingPunct="1"/>
            <a:r>
              <a:rPr lang="en-US" sz="2800">
                <a:latin typeface="Arial" pitchFamily="-107" charset="0"/>
                <a:cs typeface="Arial" pitchFamily="-107" charset="0"/>
              </a:rPr>
              <a:t>Price decreases from $100 to $80</a:t>
            </a:r>
          </a:p>
          <a:p>
            <a:pPr lvl="2" eaLnBrk="1" hangingPunct="1"/>
            <a:r>
              <a:rPr lang="en-US" sz="2000">
                <a:latin typeface="Arial" pitchFamily="-107" charset="0"/>
                <a:ea typeface="Helvetica Neue" pitchFamily="-107" charset="0"/>
                <a:cs typeface="Helvetica Neue" pitchFamily="-107" charset="0"/>
              </a:rPr>
              <a:t>A 20 percent change</a:t>
            </a:r>
          </a:p>
          <a:p>
            <a:pPr lvl="1" eaLnBrk="1" hangingPunct="1"/>
            <a:r>
              <a:rPr lang="en-US" sz="2800">
                <a:latin typeface="Arial" pitchFamily="-107" charset="0"/>
                <a:cs typeface="Arial" pitchFamily="-107" charset="0"/>
              </a:rPr>
              <a:t>Price increases from $80 to $100</a:t>
            </a:r>
          </a:p>
          <a:p>
            <a:pPr lvl="2" eaLnBrk="1" hangingPunct="1"/>
            <a:r>
              <a:rPr lang="en-US" sz="2000">
                <a:latin typeface="Arial" pitchFamily="-107" charset="0"/>
                <a:ea typeface="Helvetica Neue" pitchFamily="-107" charset="0"/>
                <a:cs typeface="Helvetica Neue" pitchFamily="-107" charset="0"/>
              </a:rPr>
              <a:t>A 25 percent change</a:t>
            </a:r>
          </a:p>
          <a:p>
            <a:pPr eaLnBrk="1" hangingPunct="1"/>
            <a:r>
              <a:rPr lang="en-US" sz="3200">
                <a:latin typeface="Arial" pitchFamily="-107" charset="0"/>
                <a:cs typeface="Arial" pitchFamily="-107" charset="0"/>
              </a:rPr>
              <a:t>We would get different answers in calculating elasticity</a:t>
            </a:r>
          </a:p>
        </p:txBody>
      </p:sp>
      <p:pic>
        <p:nvPicPr>
          <p:cNvPr id="44035" name="Picture 4" descr="Drawing of two people holding up percentage sign"/>
          <p:cNvPicPr>
            <a:picLocks noChangeAspect="1" noChangeArrowheads="1"/>
          </p:cNvPicPr>
          <p:nvPr/>
        </p:nvPicPr>
        <p:blipFill>
          <a:blip r:embed="rId3"/>
          <a:srcRect/>
          <a:stretch>
            <a:fillRect/>
          </a:stretch>
        </p:blipFill>
        <p:spPr bwMode="auto">
          <a:xfrm>
            <a:off x="6327775" y="2330450"/>
            <a:ext cx="2808288" cy="2357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48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Midpoint Method</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46082" name="Content Placeholder 2"/>
          <p:cNvSpPr>
            <a:spLocks noGrp="1"/>
          </p:cNvSpPr>
          <p:nvPr>
            <p:ph idx="1"/>
          </p:nvPr>
        </p:nvSpPr>
        <p:spPr>
          <a:xfrm>
            <a:off x="457200" y="1654175"/>
            <a:ext cx="8229600" cy="1247775"/>
          </a:xfrm>
        </p:spPr>
        <p:txBody>
          <a:bodyPr/>
          <a:lstStyle/>
          <a:p>
            <a:r>
              <a:rPr lang="en-US" sz="2800">
                <a:latin typeface="Arial" pitchFamily="-107" charset="0"/>
                <a:cs typeface="Arial" pitchFamily="-107" charset="0"/>
              </a:rPr>
              <a:t>The </a:t>
            </a:r>
            <a:r>
              <a:rPr lang="en-US" sz="2800" i="1">
                <a:solidFill>
                  <a:srgbClr val="1492C7"/>
                </a:solidFill>
                <a:latin typeface="Arial" pitchFamily="-107" charset="0"/>
                <a:cs typeface="Arial" pitchFamily="-107" charset="0"/>
              </a:rPr>
              <a:t>midpoint method </a:t>
            </a:r>
            <a:r>
              <a:rPr lang="en-US" sz="2800">
                <a:latin typeface="Arial" pitchFamily="-107" charset="0"/>
                <a:cs typeface="Arial" pitchFamily="-107" charset="0"/>
              </a:rPr>
              <a:t>is way to calculate elasticity that corrects this problem.</a:t>
            </a:r>
          </a:p>
        </p:txBody>
      </p:sp>
      <p:graphicFrame>
        <p:nvGraphicFramePr>
          <p:cNvPr id="46083" name="Object 4"/>
          <p:cNvGraphicFramePr>
            <a:graphicFrameLocks noChangeAspect="1"/>
          </p:cNvGraphicFramePr>
          <p:nvPr/>
        </p:nvGraphicFramePr>
        <p:xfrm>
          <a:off x="1736725" y="2997200"/>
          <a:ext cx="5521325" cy="1306513"/>
        </p:xfrm>
        <a:graphic>
          <a:graphicData uri="http://schemas.openxmlformats.org/presentationml/2006/ole">
            <mc:AlternateContent xmlns:mc="http://schemas.openxmlformats.org/markup-compatibility/2006">
              <mc:Choice xmlns:v="urn:schemas-microsoft-com:vml" Requires="v">
                <p:oleObj spid="_x0000_s46111" name="Equation" r:id="rId4" imgW="1854200" imgH="419100" progId="Equation.3">
                  <p:embed/>
                </p:oleObj>
              </mc:Choice>
              <mc:Fallback>
                <p:oleObj name="Equation" r:id="rId4" imgW="1854200" imgH="419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725" y="2997200"/>
                        <a:ext cx="5521325" cy="1306513"/>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6084" name="Object 5"/>
          <p:cNvGraphicFramePr>
            <a:graphicFrameLocks noChangeAspect="1"/>
          </p:cNvGraphicFramePr>
          <p:nvPr/>
        </p:nvGraphicFramePr>
        <p:xfrm>
          <a:off x="1441450" y="4837113"/>
          <a:ext cx="6013450" cy="1344612"/>
        </p:xfrm>
        <a:graphic>
          <a:graphicData uri="http://schemas.openxmlformats.org/presentationml/2006/ole">
            <mc:AlternateContent xmlns:mc="http://schemas.openxmlformats.org/markup-compatibility/2006">
              <mc:Choice xmlns:v="urn:schemas-microsoft-com:vml" Requires="v">
                <p:oleObj spid="_x0000_s46112" name="Equation" r:id="rId6" imgW="1790700" imgH="431800" progId="Equation.3">
                  <p:embed/>
                </p:oleObj>
              </mc:Choice>
              <mc:Fallback>
                <p:oleObj name="Equation" r:id="rId6" imgW="1790700" imgH="431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1450" y="4837113"/>
                        <a:ext cx="6013450" cy="1344612"/>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Rectangle 5"/>
          <p:cNvSpPr/>
          <p:nvPr/>
        </p:nvSpPr>
        <p:spPr>
          <a:xfrm>
            <a:off x="2819400" y="2932113"/>
            <a:ext cx="1219200" cy="6858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7" name="Rectangle 6"/>
          <p:cNvSpPr/>
          <p:nvPr/>
        </p:nvSpPr>
        <p:spPr>
          <a:xfrm>
            <a:off x="4191000" y="2932113"/>
            <a:ext cx="2895600" cy="6858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8" name="Rectangle 7"/>
          <p:cNvSpPr/>
          <p:nvPr/>
        </p:nvSpPr>
        <p:spPr>
          <a:xfrm>
            <a:off x="2971800" y="3694113"/>
            <a:ext cx="990600" cy="533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9" name="Rectangle 8"/>
          <p:cNvSpPr/>
          <p:nvPr/>
        </p:nvSpPr>
        <p:spPr>
          <a:xfrm>
            <a:off x="4191000" y="3694113"/>
            <a:ext cx="2667000" cy="5334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0" name="Rectangle 9"/>
          <p:cNvSpPr/>
          <p:nvPr/>
        </p:nvSpPr>
        <p:spPr>
          <a:xfrm>
            <a:off x="2667000" y="4760913"/>
            <a:ext cx="1828800" cy="6858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1" name="Rectangle 10"/>
          <p:cNvSpPr/>
          <p:nvPr/>
        </p:nvSpPr>
        <p:spPr>
          <a:xfrm>
            <a:off x="4648200" y="4760913"/>
            <a:ext cx="2667000" cy="6858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2" name="Rectangle 11"/>
          <p:cNvSpPr/>
          <p:nvPr/>
        </p:nvSpPr>
        <p:spPr>
          <a:xfrm>
            <a:off x="2819400" y="5522913"/>
            <a:ext cx="1676400" cy="6096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3" name="Rectangle 12"/>
          <p:cNvSpPr/>
          <p:nvPr/>
        </p:nvSpPr>
        <p:spPr>
          <a:xfrm>
            <a:off x="4724400" y="5522913"/>
            <a:ext cx="2438400" cy="6096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a:t>
            </a:r>
          </a:p>
        </p:txBody>
      </p:sp>
      <p:sp>
        <p:nvSpPr>
          <p:cNvPr id="11266" name="Content Placeholder 2"/>
          <p:cNvSpPr>
            <a:spLocks noGrp="1"/>
          </p:cNvSpPr>
          <p:nvPr>
            <p:ph idx="1"/>
          </p:nvPr>
        </p:nvSpPr>
        <p:spPr>
          <a:xfrm>
            <a:off x="457200" y="1712913"/>
            <a:ext cx="8229600" cy="4895850"/>
          </a:xfrm>
        </p:spPr>
        <p:txBody>
          <a:bodyPr/>
          <a:lstStyle/>
          <a:p>
            <a:pPr eaLnBrk="1" hangingPunct="1"/>
            <a:r>
              <a:rPr lang="en-US" sz="2800">
                <a:latin typeface="Arial" pitchFamily="-107" charset="0"/>
                <a:cs typeface="Arial" pitchFamily="-107" charset="0"/>
              </a:rPr>
              <a:t>Demand and supply balance the desires of consumers and producers.</a:t>
            </a:r>
          </a:p>
          <a:p>
            <a:pPr eaLnBrk="1" hangingPunct="1"/>
            <a:r>
              <a:rPr lang="en-US" sz="2800">
                <a:latin typeface="Arial" pitchFamily="-107" charset="0"/>
                <a:cs typeface="Arial" pitchFamily="-107" charset="0"/>
              </a:rPr>
              <a:t>Demand and supply steer the market price toward equilibrium.</a:t>
            </a:r>
          </a:p>
          <a:p>
            <a:pPr eaLnBrk="1" hangingPunct="1"/>
            <a:r>
              <a:rPr lang="en-US" sz="2800">
                <a:latin typeface="Arial" pitchFamily="-107" charset="0"/>
                <a:cs typeface="Arial" pitchFamily="-107" charset="0"/>
              </a:rPr>
              <a:t>We learned the </a:t>
            </a:r>
            <a:r>
              <a:rPr lang="en-US" sz="2800" i="1">
                <a:latin typeface="Arial" pitchFamily="-107" charset="0"/>
                <a:cs typeface="Arial" pitchFamily="-107" charset="0"/>
              </a:rPr>
              <a:t>direction</a:t>
            </a:r>
            <a:r>
              <a:rPr lang="en-US" sz="2800">
                <a:latin typeface="Arial" pitchFamily="-107" charset="0"/>
                <a:cs typeface="Arial" pitchFamily="-107" charset="0"/>
              </a:rPr>
              <a:t> of changes in quantity demanded and quantity supplied as a result of a price change.</a:t>
            </a:r>
          </a:p>
          <a:p>
            <a:pPr eaLnBrk="1" hangingPunct="1"/>
            <a:r>
              <a:rPr lang="en-US" sz="2800">
                <a:latin typeface="Arial" pitchFamily="-107" charset="0"/>
                <a:cs typeface="Arial" pitchFamily="-107" charset="0"/>
              </a:rPr>
              <a:t>In this chapter, studying elasticity will help us understand the </a:t>
            </a:r>
            <a:r>
              <a:rPr lang="en-US" sz="2800" i="1">
                <a:solidFill>
                  <a:srgbClr val="1492C7"/>
                </a:solidFill>
                <a:latin typeface="Arial" pitchFamily="-107" charset="0"/>
                <a:cs typeface="Arial" pitchFamily="-107" charset="0"/>
              </a:rPr>
              <a:t>sensitivity</a:t>
            </a:r>
            <a:r>
              <a:rPr lang="en-US" sz="2800">
                <a:latin typeface="Arial" pitchFamily="-107" charset="0"/>
                <a:cs typeface="Arial" pitchFamily="-107" charset="0"/>
              </a:rPr>
              <a:t> of consumers and producers to changes in price.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Midpoint Method</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48130" name="Content Placeholder 2"/>
          <p:cNvSpPr>
            <a:spLocks noGrp="1"/>
          </p:cNvSpPr>
          <p:nvPr>
            <p:ph idx="1"/>
          </p:nvPr>
        </p:nvSpPr>
        <p:spPr>
          <a:xfrm>
            <a:off x="457200" y="1566863"/>
            <a:ext cx="8229600" cy="1547812"/>
          </a:xfrm>
        </p:spPr>
        <p:txBody>
          <a:bodyPr/>
          <a:lstStyle/>
          <a:p>
            <a:pPr eaLnBrk="1" hangingPunct="1"/>
            <a:r>
              <a:rPr lang="en-US" sz="2800">
                <a:latin typeface="Arial" pitchFamily="-107" charset="0"/>
                <a:cs typeface="Arial" pitchFamily="-107" charset="0"/>
              </a:rPr>
              <a:t>Example:</a:t>
            </a:r>
          </a:p>
          <a:p>
            <a:pPr lvl="1" eaLnBrk="1" hangingPunct="1"/>
            <a:r>
              <a:rPr lang="ja-JP" altLang="en-US" sz="2400">
                <a:latin typeface="Arial" pitchFamily="-107" charset="0"/>
                <a:cs typeface="Arial" pitchFamily="-107" charset="0"/>
              </a:rPr>
              <a:t>“</a:t>
            </a:r>
            <a:r>
              <a:rPr lang="en-US" altLang="ja-JP" sz="2400">
                <a:latin typeface="Arial" pitchFamily="-107" charset="0"/>
                <a:cs typeface="Arial" pitchFamily="-107" charset="0"/>
              </a:rPr>
              <a:t>Old</a:t>
            </a:r>
            <a:r>
              <a:rPr lang="ja-JP" altLang="en-US" sz="2400">
                <a:latin typeface="Arial" pitchFamily="-107" charset="0"/>
                <a:cs typeface="Arial" pitchFamily="-107" charset="0"/>
              </a:rPr>
              <a:t>”</a:t>
            </a:r>
            <a:r>
              <a:rPr lang="en-US" altLang="ja-JP" sz="2400">
                <a:latin typeface="Arial" pitchFamily="-107" charset="0"/>
                <a:cs typeface="Arial" pitchFamily="-107" charset="0"/>
              </a:rPr>
              <a:t> price = </a:t>
            </a:r>
            <a:r>
              <a:rPr lang="en-US" altLang="ja-JP" sz="2400" i="1">
                <a:latin typeface="Arial" pitchFamily="-107" charset="0"/>
                <a:cs typeface="Arial" pitchFamily="-107" charset="0"/>
              </a:rPr>
              <a:t>P</a:t>
            </a:r>
            <a:r>
              <a:rPr lang="en-US" altLang="ja-JP" sz="2400" baseline="-25000">
                <a:latin typeface="Arial" pitchFamily="-107" charset="0"/>
                <a:cs typeface="Arial" pitchFamily="-107" charset="0"/>
              </a:rPr>
              <a:t>1</a:t>
            </a:r>
            <a:r>
              <a:rPr lang="en-US" altLang="ja-JP" sz="2400">
                <a:latin typeface="Arial" pitchFamily="-107" charset="0"/>
                <a:cs typeface="Arial" pitchFamily="-107" charset="0"/>
              </a:rPr>
              <a:t> = $6; </a:t>
            </a:r>
            <a:r>
              <a:rPr lang="en-US" altLang="ja-JP" sz="2400" i="1">
                <a:latin typeface="Arial" pitchFamily="-107" charset="0"/>
                <a:cs typeface="Arial" pitchFamily="-107" charset="0"/>
              </a:rPr>
              <a:t>Q</a:t>
            </a:r>
            <a:r>
              <a:rPr lang="en-US" altLang="ja-JP" sz="2400" baseline="-25000">
                <a:latin typeface="Arial" pitchFamily="-107" charset="0"/>
                <a:cs typeface="Arial" pitchFamily="-107" charset="0"/>
              </a:rPr>
              <a:t>1</a:t>
            </a:r>
            <a:r>
              <a:rPr lang="en-US" altLang="ja-JP" sz="2400">
                <a:latin typeface="Arial" pitchFamily="-107" charset="0"/>
                <a:cs typeface="Arial" pitchFamily="-107" charset="0"/>
              </a:rPr>
              <a:t> = 15</a:t>
            </a:r>
          </a:p>
          <a:p>
            <a:pPr lvl="1" eaLnBrk="1" hangingPunct="1"/>
            <a:r>
              <a:rPr lang="ja-JP" altLang="en-US" sz="2400">
                <a:latin typeface="Arial" pitchFamily="-107" charset="0"/>
                <a:cs typeface="Arial" pitchFamily="-107" charset="0"/>
              </a:rPr>
              <a:t>“</a:t>
            </a:r>
            <a:r>
              <a:rPr lang="en-US" altLang="ja-JP" sz="2400">
                <a:latin typeface="Arial" pitchFamily="-107" charset="0"/>
                <a:cs typeface="Arial" pitchFamily="-107" charset="0"/>
              </a:rPr>
              <a:t>New</a:t>
            </a:r>
            <a:r>
              <a:rPr lang="ja-JP" altLang="en-US" sz="2400">
                <a:latin typeface="Arial" pitchFamily="-107" charset="0"/>
                <a:cs typeface="Arial" pitchFamily="-107" charset="0"/>
              </a:rPr>
              <a:t>”</a:t>
            </a:r>
            <a:r>
              <a:rPr lang="en-US" altLang="ja-JP" sz="2400">
                <a:latin typeface="Arial" pitchFamily="-107" charset="0"/>
                <a:cs typeface="Arial" pitchFamily="-107" charset="0"/>
              </a:rPr>
              <a:t> price = </a:t>
            </a:r>
            <a:r>
              <a:rPr lang="en-US" altLang="ja-JP" sz="2400" i="1">
                <a:latin typeface="Arial" pitchFamily="-107" charset="0"/>
                <a:cs typeface="Arial" pitchFamily="-107" charset="0"/>
              </a:rPr>
              <a:t>P</a:t>
            </a:r>
            <a:r>
              <a:rPr lang="en-US" altLang="ja-JP" sz="2400" baseline="-25000">
                <a:latin typeface="Arial" pitchFamily="-107" charset="0"/>
                <a:cs typeface="Arial" pitchFamily="-107" charset="0"/>
              </a:rPr>
              <a:t>2</a:t>
            </a:r>
            <a:r>
              <a:rPr lang="en-US" altLang="ja-JP" sz="2400">
                <a:latin typeface="Arial" pitchFamily="-107" charset="0"/>
                <a:cs typeface="Arial" pitchFamily="-107" charset="0"/>
              </a:rPr>
              <a:t> = $4; </a:t>
            </a:r>
            <a:r>
              <a:rPr lang="en-US" altLang="ja-JP" sz="2400" i="1">
                <a:latin typeface="Arial" pitchFamily="-107" charset="0"/>
                <a:cs typeface="Arial" pitchFamily="-107" charset="0"/>
              </a:rPr>
              <a:t>Q</a:t>
            </a:r>
            <a:r>
              <a:rPr lang="en-US" altLang="ja-JP" sz="2400" baseline="-25000">
                <a:latin typeface="Arial" pitchFamily="-107" charset="0"/>
                <a:cs typeface="Arial" pitchFamily="-107" charset="0"/>
              </a:rPr>
              <a:t>2</a:t>
            </a:r>
            <a:r>
              <a:rPr lang="en-US" altLang="ja-JP" sz="2400">
                <a:latin typeface="Arial" pitchFamily="-107" charset="0"/>
                <a:cs typeface="Arial" pitchFamily="-107" charset="0"/>
              </a:rPr>
              <a:t> = 25</a:t>
            </a:r>
            <a:endParaRPr lang="en-US" sz="2400">
              <a:latin typeface="Arial" pitchFamily="-107" charset="0"/>
              <a:cs typeface="Arial" pitchFamily="-107" charset="0"/>
            </a:endParaRPr>
          </a:p>
        </p:txBody>
      </p:sp>
      <p:graphicFrame>
        <p:nvGraphicFramePr>
          <p:cNvPr id="4" name="Object 3"/>
          <p:cNvGraphicFramePr>
            <a:graphicFrameLocks noChangeAspect="1"/>
          </p:cNvGraphicFramePr>
          <p:nvPr/>
        </p:nvGraphicFramePr>
        <p:xfrm>
          <a:off x="2727325" y="3282950"/>
          <a:ext cx="4403725" cy="1127125"/>
        </p:xfrm>
        <a:graphic>
          <a:graphicData uri="http://schemas.openxmlformats.org/presentationml/2006/ole">
            <mc:AlternateContent xmlns:mc="http://schemas.openxmlformats.org/markup-compatibility/2006">
              <mc:Choice xmlns:v="urn:schemas-microsoft-com:vml" Requires="v">
                <p:oleObj spid="_x0000_s48170" name="Equation" r:id="rId4" imgW="1841500" imgH="508000" progId="Equation.3">
                  <p:embed/>
                </p:oleObj>
              </mc:Choice>
              <mc:Fallback>
                <p:oleObj name="Equation" r:id="rId4" imgW="1841500" imgH="5080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325" y="3282950"/>
                        <a:ext cx="4403725" cy="1127125"/>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 name="Object 4"/>
          <p:cNvGraphicFramePr>
            <a:graphicFrameLocks noChangeAspect="1"/>
          </p:cNvGraphicFramePr>
          <p:nvPr/>
        </p:nvGraphicFramePr>
        <p:xfrm>
          <a:off x="2774950" y="4640263"/>
          <a:ext cx="4605338" cy="1212850"/>
        </p:xfrm>
        <a:graphic>
          <a:graphicData uri="http://schemas.openxmlformats.org/presentationml/2006/ole">
            <mc:AlternateContent xmlns:mc="http://schemas.openxmlformats.org/markup-compatibility/2006">
              <mc:Choice xmlns:v="urn:schemas-microsoft-com:vml" Requires="v">
                <p:oleObj spid="_x0000_s48171" name="Equation" r:id="rId6" imgW="1790700" imgH="508000" progId="Equation.3">
                  <p:embed/>
                </p:oleObj>
              </mc:Choice>
              <mc:Fallback>
                <p:oleObj name="Equation" r:id="rId6" imgW="1790700" imgH="5080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950" y="4640263"/>
                        <a:ext cx="4605338" cy="121285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3822700" y="5888038"/>
          <a:ext cx="3041650" cy="873125"/>
        </p:xfrm>
        <a:graphic>
          <a:graphicData uri="http://schemas.openxmlformats.org/presentationml/2006/ole">
            <mc:AlternateContent xmlns:mc="http://schemas.openxmlformats.org/markup-compatibility/2006">
              <mc:Choice xmlns:v="urn:schemas-microsoft-com:vml" Requires="v">
                <p:oleObj spid="_x0000_s48172" name="Equation" r:id="rId8" imgW="1270000" imgH="393700" progId="Equation.3">
                  <p:embed/>
                </p:oleObj>
              </mc:Choice>
              <mc:Fallback>
                <p:oleObj name="Equation" r:id="rId8" imgW="12700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2700" y="5888038"/>
                        <a:ext cx="3041650" cy="873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947" name="TextBox 8"/>
          <p:cNvSpPr txBox="1">
            <a:spLocks noChangeArrowheads="1"/>
          </p:cNvSpPr>
          <p:nvPr/>
        </p:nvSpPr>
        <p:spPr bwMode="auto">
          <a:xfrm>
            <a:off x="6065838" y="2225675"/>
            <a:ext cx="1295400" cy="647700"/>
          </a:xfrm>
          <a:prstGeom prst="rect">
            <a:avLst/>
          </a:prstGeom>
          <a:noFill/>
          <a:ln w="38100">
            <a:solidFill>
              <a:srgbClr val="1492C7"/>
            </a:solidFill>
            <a:miter lim="800000"/>
            <a:headEnd/>
            <a:tailEnd/>
          </a:ln>
        </p:spPr>
        <p:txBody>
          <a:bodyPr>
            <a:prstTxWarp prst="textNoShape">
              <a:avLst/>
            </a:prstTxWarp>
            <a:spAutoFit/>
          </a:bodyPr>
          <a:lstStyle/>
          <a:p>
            <a:pPr eaLnBrk="1" hangingPunct="1"/>
            <a:r>
              <a:rPr lang="en-US" b="1">
                <a:solidFill>
                  <a:srgbClr val="1492C7"/>
                </a:solidFill>
                <a:latin typeface="Arial" pitchFamily="-107" charset="0"/>
                <a:cs typeface="Arial" pitchFamily="-107" charset="0"/>
              </a:rPr>
              <a:t>Plug in numbers</a:t>
            </a:r>
          </a:p>
        </p:txBody>
      </p:sp>
      <p:sp>
        <p:nvSpPr>
          <p:cNvPr id="3" name="Right Brace 2"/>
          <p:cNvSpPr>
            <a:spLocks/>
          </p:cNvSpPr>
          <p:nvPr/>
        </p:nvSpPr>
        <p:spPr bwMode="auto">
          <a:xfrm>
            <a:off x="5740400" y="2103438"/>
            <a:ext cx="212725" cy="822325"/>
          </a:xfrm>
          <a:prstGeom prst="rightBrace">
            <a:avLst>
              <a:gd name="adj1" fmla="val 8304"/>
              <a:gd name="adj2" fmla="val 50000"/>
            </a:avLst>
          </a:prstGeom>
          <a:noFill/>
          <a:ln w="38100">
            <a:solidFill>
              <a:srgbClr val="1492C7"/>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1492C7"/>
              </a:solidFill>
              <a:cs typeface="Arial" pitchFamily="-107" charset="0"/>
            </a:endParaRPr>
          </a:p>
        </p:txBody>
      </p:sp>
      <p:sp>
        <p:nvSpPr>
          <p:cNvPr id="7" name="Curved Left Arrow 6"/>
          <p:cNvSpPr>
            <a:spLocks noChangeArrowheads="1"/>
          </p:cNvSpPr>
          <p:nvPr/>
        </p:nvSpPr>
        <p:spPr bwMode="auto">
          <a:xfrm>
            <a:off x="7367588" y="2632075"/>
            <a:ext cx="555625" cy="1296988"/>
          </a:xfrm>
          <a:prstGeom prst="curvedLeftArrow">
            <a:avLst>
              <a:gd name="adj1" fmla="val 25007"/>
              <a:gd name="adj2" fmla="val 50014"/>
              <a:gd name="adj3" fmla="val 25000"/>
            </a:avLst>
          </a:prstGeom>
          <a:solidFill>
            <a:srgbClr val="1492C7"/>
          </a:solidFill>
          <a:ln w="9525">
            <a:solidFill>
              <a:srgbClr val="1492C7"/>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p:bldP spid="3"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Graphing Price Elasticity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35843" name="Content Placeholder 2"/>
          <p:cNvSpPr>
            <a:spLocks noGrp="1"/>
          </p:cNvSpPr>
          <p:nvPr>
            <p:ph idx="1"/>
          </p:nvPr>
        </p:nvSpPr>
        <p:spPr>
          <a:xfrm>
            <a:off x="457200" y="1712913"/>
            <a:ext cx="8229600" cy="4895850"/>
          </a:xfrm>
        </p:spPr>
        <p:txBody>
          <a:bodyPr/>
          <a:lstStyle/>
          <a:p>
            <a:pPr eaLnBrk="1" hangingPunct="1"/>
            <a:r>
              <a:rPr lang="en-US">
                <a:latin typeface="Arial" pitchFamily="-107" charset="0"/>
                <a:cs typeface="Arial" pitchFamily="-107" charset="0"/>
              </a:rPr>
              <a:t>If demand is relatively elastic</a:t>
            </a:r>
          </a:p>
          <a:p>
            <a:pPr lvl="1" eaLnBrk="1" hangingPunct="1"/>
            <a:r>
              <a:rPr lang="en-US">
                <a:latin typeface="Arial" pitchFamily="-107" charset="0"/>
                <a:cs typeface="Arial" pitchFamily="-107" charset="0"/>
              </a:rPr>
              <a:t>We are relatively sensitive to price changes</a:t>
            </a:r>
          </a:p>
          <a:p>
            <a:pPr lvl="1" eaLnBrk="1" hangingPunct="1"/>
            <a:r>
              <a:rPr lang="en-US">
                <a:latin typeface="Arial" pitchFamily="-107" charset="0"/>
                <a:cs typeface="Arial" pitchFamily="-107" charset="0"/>
              </a:rPr>
              <a:t>The demand curve is relatively flatter</a:t>
            </a:r>
          </a:p>
          <a:p>
            <a:pPr eaLnBrk="1" hangingPunct="1"/>
            <a:r>
              <a:rPr lang="en-US">
                <a:latin typeface="Arial" pitchFamily="-107" charset="0"/>
                <a:cs typeface="Arial" pitchFamily="-107" charset="0"/>
              </a:rPr>
              <a:t>If demand is relatively inelastic</a:t>
            </a:r>
          </a:p>
          <a:p>
            <a:pPr lvl="1" eaLnBrk="1" hangingPunct="1"/>
            <a:r>
              <a:rPr lang="en-US">
                <a:latin typeface="Arial" pitchFamily="-107" charset="0"/>
                <a:cs typeface="Arial" pitchFamily="-107" charset="0"/>
              </a:rPr>
              <a:t>We are relatively insensitive to price changes</a:t>
            </a:r>
          </a:p>
          <a:p>
            <a:pPr lvl="1" eaLnBrk="1" hangingPunct="1"/>
            <a:r>
              <a:rPr lang="en-US">
                <a:latin typeface="Arial" pitchFamily="-107" charset="0"/>
                <a:cs typeface="Arial" pitchFamily="-107" charset="0"/>
              </a:rPr>
              <a:t>The demand curve is relatively steeper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6" descr="Graph A is titled Perfectly Inelastic. Quantity is on the x axis and Price is on the y axis. A vertical line labeled Demand has no change in quantity demanded when there is any change in price. Equilibrium price rises from P0 to P1. An image of a veterinarian and a dog are shown under the graph."/>
          <p:cNvPicPr>
            <a:picLocks noChangeAspect="1"/>
          </p:cNvPicPr>
          <p:nvPr/>
        </p:nvPicPr>
        <p:blipFill>
          <a:blip r:embed="rId4"/>
          <a:srcRect/>
          <a:stretch>
            <a:fillRect/>
          </a:stretch>
        </p:blipFill>
        <p:spPr bwMode="auto">
          <a:xfrm>
            <a:off x="433388" y="1376363"/>
            <a:ext cx="7654925" cy="4968875"/>
          </a:xfrm>
          <a:prstGeom prst="rect">
            <a:avLst/>
          </a:prstGeom>
          <a:noFill/>
          <a:ln w="9525">
            <a:noFill/>
            <a:miter lim="800000"/>
            <a:headEnd/>
            <a:tailEnd/>
          </a:ln>
        </p:spPr>
      </p:pic>
      <p:pic>
        <p:nvPicPr>
          <p:cNvPr id="52226" name="Picture 8" descr=" "/>
          <p:cNvPicPr>
            <a:picLocks noChangeAspect="1"/>
          </p:cNvPicPr>
          <p:nvPr/>
        </p:nvPicPr>
        <p:blipFill>
          <a:blip r:embed="rId5"/>
          <a:srcRect/>
          <a:stretch>
            <a:fillRect/>
          </a:stretch>
        </p:blipFill>
        <p:spPr bwMode="auto">
          <a:xfrm>
            <a:off x="4068763" y="1468438"/>
            <a:ext cx="368300" cy="3825875"/>
          </a:xfrm>
          <a:prstGeom prst="rect">
            <a:avLst/>
          </a:prstGeom>
          <a:noFill/>
          <a:ln w="9525">
            <a:noFill/>
            <a:miter lim="800000"/>
            <a:headEnd/>
            <a:tailEnd/>
          </a:ln>
        </p:spPr>
      </p:pic>
      <p:pic>
        <p:nvPicPr>
          <p:cNvPr id="10" name="Picture 9" descr=" "/>
          <p:cNvPicPr>
            <a:picLocks noChangeAspect="1"/>
          </p:cNvPicPr>
          <p:nvPr/>
        </p:nvPicPr>
        <p:blipFill>
          <a:blip r:embed="rId6"/>
          <a:srcRect/>
          <a:stretch>
            <a:fillRect/>
          </a:stretch>
        </p:blipFill>
        <p:spPr bwMode="auto">
          <a:xfrm>
            <a:off x="3416300" y="5405438"/>
            <a:ext cx="1360488" cy="331787"/>
          </a:xfrm>
          <a:prstGeom prst="rect">
            <a:avLst/>
          </a:prstGeom>
          <a:noFill/>
          <a:ln w="9525">
            <a:noFill/>
            <a:miter lim="800000"/>
            <a:headEnd/>
            <a:tailEnd/>
          </a:ln>
        </p:spPr>
      </p:pic>
      <p:pic>
        <p:nvPicPr>
          <p:cNvPr id="11" name="Picture 10" descr=" "/>
          <p:cNvPicPr>
            <a:picLocks noChangeAspect="1"/>
          </p:cNvPicPr>
          <p:nvPr/>
        </p:nvPicPr>
        <p:blipFill>
          <a:blip r:embed="rId7"/>
          <a:srcRect/>
          <a:stretch>
            <a:fillRect/>
          </a:stretch>
        </p:blipFill>
        <p:spPr bwMode="auto">
          <a:xfrm>
            <a:off x="1814513" y="3101975"/>
            <a:ext cx="2282825" cy="404813"/>
          </a:xfrm>
          <a:prstGeom prst="rect">
            <a:avLst/>
          </a:prstGeom>
          <a:noFill/>
          <a:ln w="9525">
            <a:noFill/>
            <a:miter lim="800000"/>
            <a:headEnd/>
            <a:tailEnd/>
          </a:ln>
        </p:spPr>
      </p:pic>
      <p:pic>
        <p:nvPicPr>
          <p:cNvPr id="12" name="Picture 11" descr=" "/>
          <p:cNvPicPr>
            <a:picLocks noChangeAspect="1"/>
          </p:cNvPicPr>
          <p:nvPr/>
        </p:nvPicPr>
        <p:blipFill>
          <a:blip r:embed="rId8"/>
          <a:srcRect/>
          <a:stretch>
            <a:fillRect/>
          </a:stretch>
        </p:blipFill>
        <p:spPr bwMode="auto">
          <a:xfrm>
            <a:off x="1814513" y="2473325"/>
            <a:ext cx="2282825" cy="404813"/>
          </a:xfrm>
          <a:prstGeom prst="rect">
            <a:avLst/>
          </a:prstGeom>
          <a:noFill/>
          <a:ln w="9525">
            <a:noFill/>
            <a:miter lim="800000"/>
            <a:headEnd/>
            <a:tailEnd/>
          </a:ln>
        </p:spPr>
      </p:pic>
      <p:sp>
        <p:nvSpPr>
          <p:cNvPr id="52230" name="Title 7"/>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Graphing Price Elasticity</a:t>
            </a:r>
            <a:r>
              <a:rPr lang="en-US">
                <a:latin typeface="Arial" pitchFamily="-107" charset="0"/>
                <a:cs typeface="Arial" pitchFamily="-107" charset="0"/>
              </a:rPr>
              <a:t>—</a:t>
            </a:r>
            <a:r>
              <a:rPr lang="en-US">
                <a:latin typeface="Helvetica Neue" pitchFamily="-107" charset="0"/>
                <a:cs typeface="Arial" pitchFamily="-107" charset="0"/>
              </a:rPr>
              <a:t>2 </a:t>
            </a:r>
            <a:endParaRPr lang="en-US">
              <a:latin typeface="Arial" pitchFamily="-107" charset="0"/>
              <a:cs typeface="Arial" pitchFamily="-107" charset="0"/>
            </a:endParaRPr>
          </a:p>
        </p:txBody>
      </p:sp>
      <p:graphicFrame>
        <p:nvGraphicFramePr>
          <p:cNvPr id="52231" name="Object 2"/>
          <p:cNvGraphicFramePr>
            <a:graphicFrameLocks noChangeAspect="1"/>
          </p:cNvGraphicFramePr>
          <p:nvPr/>
        </p:nvGraphicFramePr>
        <p:xfrm>
          <a:off x="5822950" y="2478088"/>
          <a:ext cx="2687638" cy="1003300"/>
        </p:xfrm>
        <a:graphic>
          <a:graphicData uri="http://schemas.openxmlformats.org/presentationml/2006/ole">
            <mc:AlternateContent xmlns:mc="http://schemas.openxmlformats.org/markup-compatibility/2006">
              <mc:Choice xmlns:v="urn:schemas-microsoft-com:vml" Requires="v">
                <p:oleObj spid="_x0000_s52249" name="Equation" r:id="rId9" imgW="1054100" imgH="393700" progId="Equation.3">
                  <p:embed/>
                </p:oleObj>
              </mc:Choice>
              <mc:Fallback>
                <p:oleObj name="Equation" r:id="rId9" imgW="1054100" imgH="39370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2950" y="2478088"/>
                        <a:ext cx="2687638" cy="10033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2232" name="Group 10" descr=" "/>
          <p:cNvGrpSpPr>
            <a:grpSpLocks/>
          </p:cNvGrpSpPr>
          <p:nvPr/>
        </p:nvGrpSpPr>
        <p:grpSpPr bwMode="auto">
          <a:xfrm>
            <a:off x="7232650" y="1639888"/>
            <a:ext cx="1758950" cy="825500"/>
            <a:chOff x="6622774" y="1066800"/>
            <a:chExt cx="1759226" cy="825293"/>
          </a:xfrm>
        </p:grpSpPr>
        <p:cxnSp>
          <p:nvCxnSpPr>
            <p:cNvPr id="14" name="Straight Arrow Connector 13"/>
            <p:cNvCxnSpPr/>
            <p:nvPr/>
          </p:nvCxnSpPr>
          <p:spPr>
            <a:xfrm flipH="1">
              <a:off x="6622774" y="1435008"/>
              <a:ext cx="234987" cy="457085"/>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2234" name="TextBox 8"/>
            <p:cNvSpPr txBox="1">
              <a:spLocks noChangeArrowheads="1"/>
            </p:cNvSpPr>
            <p:nvPr/>
          </p:nvSpPr>
          <p:spPr bwMode="auto">
            <a:xfrm>
              <a:off x="6858000" y="1066800"/>
              <a:ext cx="1524000" cy="646331"/>
            </a:xfrm>
            <a:prstGeom prst="rect">
              <a:avLst/>
            </a:prstGeom>
            <a:solidFill>
              <a:srgbClr val="92D050"/>
            </a:solidFill>
            <a:ln w="9525">
              <a:solidFill>
                <a:schemeClr val="tx1"/>
              </a:solid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Numerator is zero!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Graph B is titled Relatively Inelastic. Quantity is on the x axis and Price is on the y axis. The graph has a linear and negative curve with a steep slope labeled Demand. A large change in equilibrium price rises from P0 to P1, which corresponds to a small decrease in quantity demanded when the price rises. An image of a lightbulb is below the graph."/>
          <p:cNvPicPr>
            <a:picLocks noChangeAspect="1"/>
          </p:cNvPicPr>
          <p:nvPr/>
        </p:nvPicPr>
        <p:blipFill>
          <a:blip r:embed="rId4"/>
          <a:srcRect/>
          <a:stretch>
            <a:fillRect/>
          </a:stretch>
        </p:blipFill>
        <p:spPr bwMode="auto">
          <a:xfrm>
            <a:off x="1382713" y="1355725"/>
            <a:ext cx="6875462" cy="4597400"/>
          </a:xfrm>
          <a:prstGeom prst="rect">
            <a:avLst/>
          </a:prstGeom>
          <a:noFill/>
          <a:ln w="9525">
            <a:noFill/>
            <a:miter lim="800000"/>
            <a:headEnd/>
            <a:tailEnd/>
          </a:ln>
        </p:spPr>
      </p:pic>
      <p:pic>
        <p:nvPicPr>
          <p:cNvPr id="54274" name="Picture 5" descr=" "/>
          <p:cNvPicPr>
            <a:picLocks noChangeAspect="1"/>
          </p:cNvPicPr>
          <p:nvPr/>
        </p:nvPicPr>
        <p:blipFill>
          <a:blip r:embed="rId5"/>
          <a:srcRect/>
          <a:stretch>
            <a:fillRect/>
          </a:stretch>
        </p:blipFill>
        <p:spPr bwMode="auto">
          <a:xfrm>
            <a:off x="3640138" y="1465263"/>
            <a:ext cx="1708150" cy="3949700"/>
          </a:xfrm>
          <a:prstGeom prst="rect">
            <a:avLst/>
          </a:prstGeom>
          <a:noFill/>
          <a:ln w="9525">
            <a:noFill/>
            <a:miter lim="800000"/>
            <a:headEnd/>
            <a:tailEnd/>
          </a:ln>
        </p:spPr>
      </p:pic>
      <p:pic>
        <p:nvPicPr>
          <p:cNvPr id="7" name="Picture 6" descr=" "/>
          <p:cNvPicPr>
            <a:picLocks noChangeAspect="1"/>
          </p:cNvPicPr>
          <p:nvPr/>
        </p:nvPicPr>
        <p:blipFill>
          <a:blip r:embed="rId6"/>
          <a:srcRect/>
          <a:stretch>
            <a:fillRect/>
          </a:stretch>
        </p:blipFill>
        <p:spPr bwMode="auto">
          <a:xfrm>
            <a:off x="342900" y="3522663"/>
            <a:ext cx="1292225" cy="949325"/>
          </a:xfrm>
          <a:prstGeom prst="rect">
            <a:avLst/>
          </a:prstGeom>
          <a:noFill/>
          <a:ln w="9525">
            <a:noFill/>
            <a:miter lim="800000"/>
            <a:headEnd/>
            <a:tailEnd/>
          </a:ln>
        </p:spPr>
      </p:pic>
      <p:pic>
        <p:nvPicPr>
          <p:cNvPr id="8" name="Picture 7" descr=" "/>
          <p:cNvPicPr>
            <a:picLocks noChangeAspect="1"/>
          </p:cNvPicPr>
          <p:nvPr/>
        </p:nvPicPr>
        <p:blipFill>
          <a:blip r:embed="rId7"/>
          <a:srcRect/>
          <a:stretch>
            <a:fillRect/>
          </a:stretch>
        </p:blipFill>
        <p:spPr bwMode="auto">
          <a:xfrm>
            <a:off x="1804988" y="4351338"/>
            <a:ext cx="2963862" cy="1063625"/>
          </a:xfrm>
          <a:prstGeom prst="rect">
            <a:avLst/>
          </a:prstGeom>
          <a:noFill/>
          <a:ln w="9525">
            <a:noFill/>
            <a:miter lim="800000"/>
            <a:headEnd/>
            <a:tailEnd/>
          </a:ln>
        </p:spPr>
      </p:pic>
      <p:pic>
        <p:nvPicPr>
          <p:cNvPr id="9" name="Picture 8" descr=" "/>
          <p:cNvPicPr>
            <a:picLocks noChangeAspect="1"/>
          </p:cNvPicPr>
          <p:nvPr/>
        </p:nvPicPr>
        <p:blipFill>
          <a:blip r:embed="rId8"/>
          <a:srcRect/>
          <a:stretch>
            <a:fillRect/>
          </a:stretch>
        </p:blipFill>
        <p:spPr bwMode="auto">
          <a:xfrm>
            <a:off x="1804988" y="3287713"/>
            <a:ext cx="2584450" cy="2127250"/>
          </a:xfrm>
          <a:prstGeom prst="rect">
            <a:avLst/>
          </a:prstGeom>
          <a:noFill/>
          <a:ln w="9525">
            <a:noFill/>
            <a:miter lim="800000"/>
            <a:headEnd/>
            <a:tailEnd/>
          </a:ln>
        </p:spPr>
      </p:pic>
      <p:pic>
        <p:nvPicPr>
          <p:cNvPr id="10" name="Picture 9" descr=" "/>
          <p:cNvPicPr>
            <a:picLocks noChangeAspect="1"/>
          </p:cNvPicPr>
          <p:nvPr/>
        </p:nvPicPr>
        <p:blipFill>
          <a:blip r:embed="rId9"/>
          <a:srcRect/>
          <a:stretch>
            <a:fillRect/>
          </a:stretch>
        </p:blipFill>
        <p:spPr bwMode="auto">
          <a:xfrm>
            <a:off x="3260725" y="4978400"/>
            <a:ext cx="2052638" cy="874713"/>
          </a:xfrm>
          <a:prstGeom prst="rect">
            <a:avLst/>
          </a:prstGeom>
          <a:noFill/>
          <a:ln w="9525">
            <a:noFill/>
            <a:miter lim="800000"/>
            <a:headEnd/>
            <a:tailEnd/>
          </a:ln>
        </p:spPr>
      </p:pic>
      <p:sp>
        <p:nvSpPr>
          <p:cNvPr id="54279" name="Title 10"/>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Graphing Price Elasticity</a:t>
            </a:r>
            <a:r>
              <a:rPr lang="en-US">
                <a:latin typeface="Arial" pitchFamily="-107" charset="0"/>
                <a:cs typeface="Arial" pitchFamily="-107" charset="0"/>
              </a:rPr>
              <a:t>—</a:t>
            </a:r>
            <a:r>
              <a:rPr lang="en-US">
                <a:latin typeface="Helvetica Neue" pitchFamily="-107" charset="0"/>
                <a:cs typeface="Arial" pitchFamily="-107" charset="0"/>
              </a:rPr>
              <a:t>3 </a:t>
            </a:r>
            <a:endParaRPr lang="en-US">
              <a:latin typeface="Arial" pitchFamily="-107" charset="0"/>
              <a:cs typeface="Arial" pitchFamily="-107" charset="0"/>
            </a:endParaRPr>
          </a:p>
        </p:txBody>
      </p:sp>
      <p:graphicFrame>
        <p:nvGraphicFramePr>
          <p:cNvPr id="54280" name="Object 1"/>
          <p:cNvGraphicFramePr>
            <a:graphicFrameLocks noChangeAspect="1"/>
          </p:cNvGraphicFramePr>
          <p:nvPr/>
        </p:nvGraphicFramePr>
        <p:xfrm>
          <a:off x="6137275" y="1697038"/>
          <a:ext cx="2940050" cy="788987"/>
        </p:xfrm>
        <a:graphic>
          <a:graphicData uri="http://schemas.openxmlformats.org/presentationml/2006/ole">
            <mc:AlternateContent xmlns:mc="http://schemas.openxmlformats.org/markup-compatibility/2006">
              <mc:Choice xmlns:v="urn:schemas-microsoft-com:vml" Requires="v">
                <p:oleObj spid="_x0000_s54297" name="Equation" r:id="rId10" imgW="1447800" imgH="419100" progId="Equation.3">
                  <p:embed/>
                </p:oleObj>
              </mc:Choice>
              <mc:Fallback>
                <p:oleObj name="Equation" r:id="rId10" imgW="1447800" imgH="419100" progId="Equation.3">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7275" y="1697038"/>
                        <a:ext cx="2940050" cy="788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1" name="Picture 10" descr=" "/>
          <p:cNvPicPr>
            <a:picLocks noChangeAspect="1"/>
          </p:cNvPicPr>
          <p:nvPr/>
        </p:nvPicPr>
        <p:blipFill>
          <a:blip r:embed="rId12"/>
          <a:stretch>
            <a:fillRect/>
          </a:stretch>
        </p:blipFill>
        <p:spPr>
          <a:xfrm>
            <a:off x="3575276" y="6116445"/>
            <a:ext cx="3115056" cy="298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5" descr="Graph C is titled Relatively Elastic. Quantity is on the x axis and Price is on the Y axis. There is a small increase in price from P0 to P1 and a large change in quantity demanded. Quantity demanded decreases when there is a small rise in price. An image of a fruit aisle is shown below the graph."/>
          <p:cNvPicPr>
            <a:picLocks noChangeAspect="1"/>
          </p:cNvPicPr>
          <p:nvPr/>
        </p:nvPicPr>
        <p:blipFill>
          <a:blip r:embed="rId4"/>
          <a:srcRect/>
          <a:stretch>
            <a:fillRect/>
          </a:stretch>
        </p:blipFill>
        <p:spPr bwMode="auto">
          <a:xfrm>
            <a:off x="1314450" y="1482725"/>
            <a:ext cx="7056438" cy="4716463"/>
          </a:xfrm>
          <a:prstGeom prst="rect">
            <a:avLst/>
          </a:prstGeom>
          <a:noFill/>
          <a:ln w="9525">
            <a:noFill/>
            <a:miter lim="800000"/>
            <a:headEnd/>
            <a:tailEnd/>
          </a:ln>
        </p:spPr>
      </p:pic>
      <p:pic>
        <p:nvPicPr>
          <p:cNvPr id="7" name="Picture 6" descr=" "/>
          <p:cNvPicPr>
            <a:picLocks noChangeAspect="1"/>
          </p:cNvPicPr>
          <p:nvPr/>
        </p:nvPicPr>
        <p:blipFill>
          <a:blip r:embed="rId5"/>
          <a:srcRect/>
          <a:stretch>
            <a:fillRect/>
          </a:stretch>
        </p:blipFill>
        <p:spPr bwMode="auto">
          <a:xfrm>
            <a:off x="3211513" y="5210175"/>
            <a:ext cx="2105025" cy="896938"/>
          </a:xfrm>
          <a:prstGeom prst="rect">
            <a:avLst/>
          </a:prstGeom>
          <a:noFill/>
          <a:ln w="9525">
            <a:noFill/>
            <a:miter lim="800000"/>
            <a:headEnd/>
            <a:tailEnd/>
          </a:ln>
        </p:spPr>
      </p:pic>
      <p:pic>
        <p:nvPicPr>
          <p:cNvPr id="56323" name="Picture 7" descr=" "/>
          <p:cNvPicPr>
            <a:picLocks noChangeAspect="1"/>
          </p:cNvPicPr>
          <p:nvPr/>
        </p:nvPicPr>
        <p:blipFill>
          <a:blip r:embed="rId6"/>
          <a:srcRect/>
          <a:stretch>
            <a:fillRect/>
          </a:stretch>
        </p:blipFill>
        <p:spPr bwMode="auto">
          <a:xfrm>
            <a:off x="2597150" y="2273300"/>
            <a:ext cx="4872038" cy="2378075"/>
          </a:xfrm>
          <a:prstGeom prst="rect">
            <a:avLst/>
          </a:prstGeom>
          <a:noFill/>
          <a:ln w="9525">
            <a:noFill/>
            <a:miter lim="800000"/>
            <a:headEnd/>
            <a:tailEnd/>
          </a:ln>
        </p:spPr>
      </p:pic>
      <p:pic>
        <p:nvPicPr>
          <p:cNvPr id="9" name="Picture 8" descr=" "/>
          <p:cNvPicPr>
            <a:picLocks noChangeAspect="1"/>
          </p:cNvPicPr>
          <p:nvPr/>
        </p:nvPicPr>
        <p:blipFill>
          <a:blip r:embed="rId7"/>
          <a:srcRect/>
          <a:stretch>
            <a:fillRect/>
          </a:stretch>
        </p:blipFill>
        <p:spPr bwMode="auto">
          <a:xfrm>
            <a:off x="1739900" y="3203575"/>
            <a:ext cx="3157538" cy="2455863"/>
          </a:xfrm>
          <a:prstGeom prst="rect">
            <a:avLst/>
          </a:prstGeom>
          <a:noFill/>
          <a:ln w="9525">
            <a:noFill/>
            <a:miter lim="800000"/>
            <a:headEnd/>
            <a:tailEnd/>
          </a:ln>
        </p:spPr>
      </p:pic>
      <p:pic>
        <p:nvPicPr>
          <p:cNvPr id="10" name="Picture 9" descr=" "/>
          <p:cNvPicPr>
            <a:picLocks noChangeAspect="1"/>
          </p:cNvPicPr>
          <p:nvPr/>
        </p:nvPicPr>
        <p:blipFill>
          <a:blip r:embed="rId8"/>
          <a:srcRect/>
          <a:stretch>
            <a:fillRect/>
          </a:stretch>
        </p:blipFill>
        <p:spPr bwMode="auto">
          <a:xfrm>
            <a:off x="1739900" y="2384425"/>
            <a:ext cx="1481138" cy="3275013"/>
          </a:xfrm>
          <a:prstGeom prst="rect">
            <a:avLst/>
          </a:prstGeom>
          <a:noFill/>
          <a:ln w="9525">
            <a:noFill/>
            <a:miter lim="800000"/>
            <a:headEnd/>
            <a:tailEnd/>
          </a:ln>
        </p:spPr>
      </p:pic>
      <p:pic>
        <p:nvPicPr>
          <p:cNvPr id="11" name="Picture 10" descr=" "/>
          <p:cNvPicPr>
            <a:picLocks noChangeAspect="1"/>
          </p:cNvPicPr>
          <p:nvPr/>
        </p:nvPicPr>
        <p:blipFill>
          <a:blip r:embed="rId9"/>
          <a:srcRect/>
          <a:stretch>
            <a:fillRect/>
          </a:stretch>
        </p:blipFill>
        <p:spPr bwMode="auto">
          <a:xfrm>
            <a:off x="366713" y="2573338"/>
            <a:ext cx="1285875" cy="819150"/>
          </a:xfrm>
          <a:prstGeom prst="rect">
            <a:avLst/>
          </a:prstGeom>
          <a:noFill/>
          <a:ln w="9525">
            <a:noFill/>
            <a:miter lim="800000"/>
            <a:headEnd/>
            <a:tailEnd/>
          </a:ln>
        </p:spPr>
      </p:pic>
      <p:sp>
        <p:nvSpPr>
          <p:cNvPr id="56327" name="Title 11"/>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Graphing Price Elasticity</a:t>
            </a:r>
            <a:r>
              <a:rPr lang="en-US">
                <a:latin typeface="Arial" pitchFamily="-107" charset="0"/>
                <a:cs typeface="Arial" pitchFamily="-107" charset="0"/>
              </a:rPr>
              <a:t>—</a:t>
            </a:r>
            <a:r>
              <a:rPr lang="en-US">
                <a:latin typeface="Helvetica Neue" pitchFamily="-107" charset="0"/>
                <a:cs typeface="Arial" pitchFamily="-107" charset="0"/>
              </a:rPr>
              <a:t>4 </a:t>
            </a:r>
            <a:endParaRPr lang="en-US">
              <a:latin typeface="Arial" pitchFamily="-107" charset="0"/>
              <a:cs typeface="Arial" pitchFamily="-107" charset="0"/>
            </a:endParaRPr>
          </a:p>
        </p:txBody>
      </p:sp>
      <p:graphicFrame>
        <p:nvGraphicFramePr>
          <p:cNvPr id="56328" name="Object 1"/>
          <p:cNvGraphicFramePr>
            <a:graphicFrameLocks noChangeAspect="1"/>
          </p:cNvGraphicFramePr>
          <p:nvPr/>
        </p:nvGraphicFramePr>
        <p:xfrm>
          <a:off x="6005513" y="1660525"/>
          <a:ext cx="3073400" cy="774700"/>
        </p:xfrm>
        <a:graphic>
          <a:graphicData uri="http://schemas.openxmlformats.org/presentationml/2006/ole">
            <mc:AlternateContent xmlns:mc="http://schemas.openxmlformats.org/markup-compatibility/2006">
              <mc:Choice xmlns:v="urn:schemas-microsoft-com:vml" Requires="v">
                <p:oleObj spid="_x0000_s56345" name="Equation" r:id="rId10" imgW="1447172" imgH="393529" progId="Equation.3">
                  <p:embed/>
                </p:oleObj>
              </mc:Choice>
              <mc:Fallback>
                <p:oleObj name="Equation" r:id="rId10" imgW="1447172" imgH="393529" progId="Equation.3">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5513" y="1660525"/>
                        <a:ext cx="3073400" cy="774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2" name="Picture 11" descr=" "/>
          <p:cNvPicPr>
            <a:picLocks noChangeAspect="1"/>
          </p:cNvPicPr>
          <p:nvPr/>
        </p:nvPicPr>
        <p:blipFill>
          <a:blip r:embed="rId12"/>
          <a:stretch>
            <a:fillRect/>
          </a:stretch>
        </p:blipFill>
        <p:spPr>
          <a:xfrm>
            <a:off x="3601103" y="6369937"/>
            <a:ext cx="2700528" cy="28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Graph D is titled Perfectly Elastic. There is a horizontal line labeled Demand. If there is a very small increase change from P0 to P1, there will be an extreme change in quantity demanded, and it will become 0 demand for any price above P0. An image of a 10 dollar bill is below the graph."/>
          <p:cNvPicPr>
            <a:picLocks noChangeAspect="1"/>
          </p:cNvPicPr>
          <p:nvPr/>
        </p:nvPicPr>
        <p:blipFill>
          <a:blip r:embed="rId4"/>
          <a:srcRect/>
          <a:stretch>
            <a:fillRect/>
          </a:stretch>
        </p:blipFill>
        <p:spPr bwMode="auto">
          <a:xfrm>
            <a:off x="1733550" y="1344613"/>
            <a:ext cx="6307138" cy="4216400"/>
          </a:xfrm>
          <a:prstGeom prst="rect">
            <a:avLst/>
          </a:prstGeom>
          <a:noFill/>
          <a:ln w="9525">
            <a:noFill/>
            <a:miter lim="800000"/>
            <a:headEnd/>
            <a:tailEnd/>
          </a:ln>
        </p:spPr>
      </p:pic>
      <p:pic>
        <p:nvPicPr>
          <p:cNvPr id="6" name="Picture 5" descr=" "/>
          <p:cNvPicPr>
            <a:picLocks noChangeAspect="1"/>
          </p:cNvPicPr>
          <p:nvPr/>
        </p:nvPicPr>
        <p:blipFill>
          <a:blip r:embed="rId5"/>
          <a:srcRect/>
          <a:stretch>
            <a:fillRect/>
          </a:stretch>
        </p:blipFill>
        <p:spPr bwMode="auto">
          <a:xfrm>
            <a:off x="2265363" y="4695825"/>
            <a:ext cx="4354512" cy="1881188"/>
          </a:xfrm>
          <a:prstGeom prst="rect">
            <a:avLst/>
          </a:prstGeom>
          <a:noFill/>
          <a:ln w="9525">
            <a:noFill/>
            <a:miter lim="800000"/>
            <a:headEnd/>
            <a:tailEnd/>
          </a:ln>
        </p:spPr>
      </p:pic>
      <p:pic>
        <p:nvPicPr>
          <p:cNvPr id="58371" name="Picture 6" descr=" "/>
          <p:cNvPicPr>
            <a:picLocks noChangeAspect="1"/>
          </p:cNvPicPr>
          <p:nvPr/>
        </p:nvPicPr>
        <p:blipFill>
          <a:blip r:embed="rId6"/>
          <a:srcRect/>
          <a:stretch>
            <a:fillRect/>
          </a:stretch>
        </p:blipFill>
        <p:spPr bwMode="auto">
          <a:xfrm>
            <a:off x="2571750" y="2897188"/>
            <a:ext cx="4773613" cy="312737"/>
          </a:xfrm>
          <a:prstGeom prst="rect">
            <a:avLst/>
          </a:prstGeom>
          <a:noFill/>
          <a:ln w="9525">
            <a:noFill/>
            <a:miter lim="800000"/>
            <a:headEnd/>
            <a:tailEnd/>
          </a:ln>
        </p:spPr>
      </p:pic>
      <p:pic>
        <p:nvPicPr>
          <p:cNvPr id="8" name="Picture 7" descr=" "/>
          <p:cNvPicPr>
            <a:picLocks noChangeAspect="1"/>
          </p:cNvPicPr>
          <p:nvPr/>
        </p:nvPicPr>
        <p:blipFill>
          <a:blip r:embed="rId7"/>
          <a:srcRect/>
          <a:stretch>
            <a:fillRect/>
          </a:stretch>
        </p:blipFill>
        <p:spPr bwMode="auto">
          <a:xfrm>
            <a:off x="2090738" y="2868613"/>
            <a:ext cx="2263775" cy="2195512"/>
          </a:xfrm>
          <a:prstGeom prst="rect">
            <a:avLst/>
          </a:prstGeom>
          <a:noFill/>
          <a:ln w="9525">
            <a:noFill/>
            <a:miter lim="800000"/>
            <a:headEnd/>
            <a:tailEnd/>
          </a:ln>
        </p:spPr>
      </p:pic>
      <p:pic>
        <p:nvPicPr>
          <p:cNvPr id="9" name="Picture 8" descr=" "/>
          <p:cNvPicPr>
            <a:picLocks noChangeAspect="1"/>
          </p:cNvPicPr>
          <p:nvPr/>
        </p:nvPicPr>
        <p:blipFill>
          <a:blip r:embed="rId8"/>
          <a:srcRect/>
          <a:stretch>
            <a:fillRect/>
          </a:stretch>
        </p:blipFill>
        <p:spPr bwMode="auto">
          <a:xfrm>
            <a:off x="368300" y="2387600"/>
            <a:ext cx="2195513" cy="731838"/>
          </a:xfrm>
          <a:prstGeom prst="rect">
            <a:avLst/>
          </a:prstGeom>
          <a:noFill/>
          <a:ln w="9525">
            <a:noFill/>
            <a:miter lim="800000"/>
            <a:headEnd/>
            <a:tailEnd/>
          </a:ln>
        </p:spPr>
      </p:pic>
      <p:sp>
        <p:nvSpPr>
          <p:cNvPr id="58374" name="Title 9"/>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Graphing Price Elasticity</a:t>
            </a:r>
            <a:r>
              <a:rPr lang="en-US">
                <a:latin typeface="Arial" pitchFamily="-107" charset="0"/>
                <a:cs typeface="Arial" pitchFamily="-107" charset="0"/>
              </a:rPr>
              <a:t>—</a:t>
            </a:r>
            <a:r>
              <a:rPr lang="en-US">
                <a:latin typeface="Helvetica Neue" pitchFamily="-107" charset="0"/>
                <a:cs typeface="Arial" pitchFamily="-107" charset="0"/>
              </a:rPr>
              <a:t>5 </a:t>
            </a:r>
            <a:endParaRPr lang="en-US">
              <a:latin typeface="Arial" pitchFamily="-107" charset="0"/>
              <a:cs typeface="Arial" pitchFamily="-107" charset="0"/>
            </a:endParaRPr>
          </a:p>
        </p:txBody>
      </p:sp>
      <p:graphicFrame>
        <p:nvGraphicFramePr>
          <p:cNvPr id="58375" name="Object 4" descr=" "/>
          <p:cNvGraphicFramePr>
            <a:graphicFrameLocks noChangeAspect="1"/>
          </p:cNvGraphicFramePr>
          <p:nvPr>
            <p:extLst>
              <p:ext uri="{D42A27DB-BD31-4B8C-83A1-F6EECF244321}">
                <p14:modId xmlns:p14="http://schemas.microsoft.com/office/powerpoint/2010/main" val="964891643"/>
              </p:ext>
            </p:extLst>
          </p:nvPr>
        </p:nvGraphicFramePr>
        <p:xfrm>
          <a:off x="6492875" y="1082675"/>
          <a:ext cx="2603500" cy="847725"/>
        </p:xfrm>
        <a:graphic>
          <a:graphicData uri="http://schemas.openxmlformats.org/presentationml/2006/ole">
            <mc:AlternateContent xmlns:mc="http://schemas.openxmlformats.org/markup-compatibility/2006">
              <mc:Choice xmlns:v="urn:schemas-microsoft-com:vml" Requires="v">
                <p:oleObj spid="_x0000_s58393" name="Equation" r:id="rId9" imgW="1205977" imgH="393529" progId="Equation.3">
                  <p:embed/>
                </p:oleObj>
              </mc:Choice>
              <mc:Fallback>
                <p:oleObj name="Equation" r:id="rId9" imgW="1205977" imgH="393529"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2875" y="1082675"/>
                        <a:ext cx="2603500" cy="847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58376" name="Group 4" descr=" "/>
          <p:cNvGrpSpPr>
            <a:grpSpLocks/>
          </p:cNvGrpSpPr>
          <p:nvPr/>
        </p:nvGrpSpPr>
        <p:grpSpPr bwMode="auto">
          <a:xfrm>
            <a:off x="7531100" y="1943100"/>
            <a:ext cx="1524000" cy="1066800"/>
            <a:chOff x="6858000" y="646358"/>
            <a:chExt cx="1524000" cy="1066774"/>
          </a:xfrm>
        </p:grpSpPr>
        <p:cxnSp>
          <p:nvCxnSpPr>
            <p:cNvPr id="12" name="Straight Arrow Connector 11"/>
            <p:cNvCxnSpPr/>
            <p:nvPr/>
          </p:nvCxnSpPr>
          <p:spPr>
            <a:xfrm flipH="1" flipV="1">
              <a:off x="7153275" y="646358"/>
              <a:ext cx="542925" cy="420678"/>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8379" name="TextBox 6"/>
            <p:cNvSpPr txBox="1">
              <a:spLocks noChangeArrowheads="1"/>
            </p:cNvSpPr>
            <p:nvPr/>
          </p:nvSpPr>
          <p:spPr bwMode="auto">
            <a:xfrm>
              <a:off x="6858000" y="1066801"/>
              <a:ext cx="1524000" cy="646331"/>
            </a:xfrm>
            <a:prstGeom prst="rect">
              <a:avLst/>
            </a:prstGeom>
            <a:solidFill>
              <a:srgbClr val="92D050"/>
            </a:solidFill>
            <a:ln w="9525">
              <a:solidFill>
                <a:schemeClr val="tx1"/>
              </a:solid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Denominator is zero!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 "/>
          <p:cNvPicPr>
            <a:picLocks noChangeAspect="1"/>
          </p:cNvPicPr>
          <p:nvPr/>
        </p:nvPicPr>
        <p:blipFill>
          <a:blip r:embed="rId3"/>
          <a:srcRect/>
          <a:stretch>
            <a:fillRect/>
          </a:stretch>
        </p:blipFill>
        <p:spPr bwMode="auto">
          <a:xfrm>
            <a:off x="1941512" y="2751138"/>
            <a:ext cx="2206791" cy="239712"/>
          </a:xfrm>
          <a:prstGeom prst="rect">
            <a:avLst/>
          </a:prstGeom>
          <a:noFill/>
          <a:ln w="9525">
            <a:noFill/>
            <a:miter lim="800000"/>
            <a:headEnd/>
            <a:tailEnd/>
          </a:ln>
        </p:spPr>
      </p:pic>
      <p:pic>
        <p:nvPicPr>
          <p:cNvPr id="60418" name="Picture 4" descr="A graph titled Elasticity and the Demand Curve over Time. The graph has three lines labeled D1, D2, and D3. D1 is perfectly inelastic. When P1 increases to P2, Q1 decreases to Q2 and D1 shifts to D2 and becomes more elastic. D2 is a linear and negative sloping line. D2 then shifts to D3 and becomes even more elastic, causing Q2 to shift to Q3."/>
          <p:cNvPicPr>
            <a:picLocks noChangeAspect="1"/>
          </p:cNvPicPr>
          <p:nvPr/>
        </p:nvPicPr>
        <p:blipFill>
          <a:blip r:embed="rId4"/>
          <a:srcRect/>
          <a:stretch>
            <a:fillRect/>
          </a:stretch>
        </p:blipFill>
        <p:spPr bwMode="auto">
          <a:xfrm>
            <a:off x="1765300" y="1346200"/>
            <a:ext cx="5349875" cy="5059363"/>
          </a:xfrm>
          <a:prstGeom prst="rect">
            <a:avLst/>
          </a:prstGeom>
          <a:noFill/>
          <a:ln w="9525">
            <a:noFill/>
            <a:miter lim="800000"/>
            <a:headEnd/>
            <a:tailEnd/>
          </a:ln>
        </p:spPr>
      </p:pic>
      <p:pic>
        <p:nvPicPr>
          <p:cNvPr id="9" name="Picture 8" descr=" "/>
          <p:cNvPicPr>
            <a:picLocks noChangeAspect="1"/>
          </p:cNvPicPr>
          <p:nvPr/>
        </p:nvPicPr>
        <p:blipFill>
          <a:blip r:embed="rId5"/>
          <a:srcRect/>
          <a:stretch>
            <a:fillRect/>
          </a:stretch>
        </p:blipFill>
        <p:spPr bwMode="auto">
          <a:xfrm>
            <a:off x="2668588" y="1466850"/>
            <a:ext cx="3201987" cy="4435475"/>
          </a:xfrm>
          <a:prstGeom prst="rect">
            <a:avLst/>
          </a:prstGeom>
          <a:noFill/>
          <a:ln w="9525">
            <a:noFill/>
            <a:miter lim="800000"/>
            <a:headEnd/>
            <a:tailEnd/>
          </a:ln>
        </p:spPr>
      </p:pic>
      <p:pic>
        <p:nvPicPr>
          <p:cNvPr id="8" name="Picture 7" descr=" "/>
          <p:cNvPicPr>
            <a:picLocks noChangeAspect="1"/>
          </p:cNvPicPr>
          <p:nvPr/>
        </p:nvPicPr>
        <p:blipFill>
          <a:blip r:embed="rId6"/>
          <a:srcRect/>
          <a:stretch>
            <a:fillRect/>
          </a:stretch>
        </p:blipFill>
        <p:spPr bwMode="auto">
          <a:xfrm>
            <a:off x="3446463" y="1531938"/>
            <a:ext cx="1677987" cy="4281487"/>
          </a:xfrm>
          <a:prstGeom prst="rect">
            <a:avLst/>
          </a:prstGeom>
          <a:noFill/>
          <a:ln w="9525">
            <a:noFill/>
            <a:miter lim="800000"/>
            <a:headEnd/>
            <a:tailEnd/>
          </a:ln>
        </p:spPr>
      </p:pic>
      <p:pic>
        <p:nvPicPr>
          <p:cNvPr id="10" name="Picture 9" descr=" "/>
          <p:cNvPicPr>
            <a:picLocks noChangeAspect="1"/>
          </p:cNvPicPr>
          <p:nvPr/>
        </p:nvPicPr>
        <p:blipFill>
          <a:blip r:embed="rId7"/>
          <a:srcRect/>
          <a:stretch>
            <a:fillRect/>
          </a:stretch>
        </p:blipFill>
        <p:spPr bwMode="auto">
          <a:xfrm>
            <a:off x="1968500" y="3568700"/>
            <a:ext cx="2330450" cy="2901950"/>
          </a:xfrm>
          <a:prstGeom prst="rect">
            <a:avLst/>
          </a:prstGeom>
          <a:noFill/>
          <a:ln w="9525">
            <a:noFill/>
            <a:miter lim="800000"/>
            <a:headEnd/>
            <a:tailEnd/>
          </a:ln>
        </p:spPr>
      </p:pic>
      <p:pic>
        <p:nvPicPr>
          <p:cNvPr id="6" name="Picture 5" descr=" "/>
          <p:cNvPicPr>
            <a:picLocks noChangeAspect="1"/>
          </p:cNvPicPr>
          <p:nvPr/>
        </p:nvPicPr>
        <p:blipFill>
          <a:blip r:embed="rId8"/>
          <a:srcRect/>
          <a:stretch>
            <a:fillRect/>
          </a:stretch>
        </p:blipFill>
        <p:spPr bwMode="auto">
          <a:xfrm>
            <a:off x="3375025" y="1768475"/>
            <a:ext cx="1677988" cy="3643313"/>
          </a:xfrm>
          <a:prstGeom prst="rect">
            <a:avLst/>
          </a:prstGeom>
          <a:noFill/>
          <a:ln w="9525">
            <a:noFill/>
            <a:miter lim="800000"/>
            <a:headEnd/>
            <a:tailEnd/>
          </a:ln>
        </p:spPr>
      </p:pic>
      <p:pic>
        <p:nvPicPr>
          <p:cNvPr id="7" name="Picture 6" descr=" "/>
          <p:cNvPicPr>
            <a:picLocks noChangeAspect="1"/>
          </p:cNvPicPr>
          <p:nvPr/>
        </p:nvPicPr>
        <p:blipFill>
          <a:blip r:embed="rId9"/>
          <a:srcRect/>
          <a:stretch>
            <a:fillRect/>
          </a:stretch>
        </p:blipFill>
        <p:spPr bwMode="auto">
          <a:xfrm>
            <a:off x="4129088" y="1468438"/>
            <a:ext cx="309562" cy="4344987"/>
          </a:xfrm>
          <a:prstGeom prst="rect">
            <a:avLst/>
          </a:prstGeom>
          <a:noFill/>
          <a:ln w="9525">
            <a:noFill/>
            <a:miter lim="800000"/>
            <a:headEnd/>
            <a:tailEnd/>
          </a:ln>
        </p:spPr>
      </p:pic>
      <p:pic>
        <p:nvPicPr>
          <p:cNvPr id="12" name="Picture 11" descr=" "/>
          <p:cNvPicPr>
            <a:picLocks noChangeAspect="1"/>
          </p:cNvPicPr>
          <p:nvPr/>
        </p:nvPicPr>
        <p:blipFill>
          <a:blip r:embed="rId10"/>
          <a:srcRect/>
          <a:stretch>
            <a:fillRect/>
          </a:stretch>
        </p:blipFill>
        <p:spPr bwMode="auto">
          <a:xfrm>
            <a:off x="3805238" y="2884488"/>
            <a:ext cx="231775" cy="3125787"/>
          </a:xfrm>
          <a:prstGeom prst="rect">
            <a:avLst/>
          </a:prstGeom>
          <a:noFill/>
          <a:ln w="9525">
            <a:noFill/>
            <a:miter lim="800000"/>
            <a:headEnd/>
            <a:tailEnd/>
          </a:ln>
        </p:spPr>
      </p:pic>
      <p:pic>
        <p:nvPicPr>
          <p:cNvPr id="13" name="Picture 12" descr=" "/>
          <p:cNvPicPr>
            <a:picLocks noChangeAspect="1"/>
          </p:cNvPicPr>
          <p:nvPr/>
        </p:nvPicPr>
        <p:blipFill>
          <a:blip r:embed="rId11"/>
          <a:srcRect/>
          <a:stretch>
            <a:fillRect/>
          </a:stretch>
        </p:blipFill>
        <p:spPr bwMode="auto">
          <a:xfrm>
            <a:off x="3492500" y="2936875"/>
            <a:ext cx="268288" cy="3517900"/>
          </a:xfrm>
          <a:prstGeom prst="rect">
            <a:avLst/>
          </a:prstGeom>
          <a:noFill/>
          <a:ln w="9525">
            <a:noFill/>
            <a:miter lim="800000"/>
            <a:headEnd/>
            <a:tailEnd/>
          </a:ln>
        </p:spPr>
      </p:pic>
      <p:sp>
        <p:nvSpPr>
          <p:cNvPr id="60426" name="Title 13"/>
          <p:cNvSpPr>
            <a:spLocks noGrp="1"/>
          </p:cNvSpPr>
          <p:nvPr>
            <p:ph type="title"/>
          </p:nvPr>
        </p:nvSpPr>
        <p:spPr>
          <a:xfrm>
            <a:off x="0" y="123825"/>
            <a:ext cx="9144000" cy="719138"/>
          </a:xfrm>
        </p:spPr>
        <p:txBody>
          <a:bodyPr/>
          <a:lstStyle/>
          <a:p>
            <a:r>
              <a:rPr lang="en-US" sz="4000">
                <a:latin typeface="Helvetica Neue" pitchFamily="-107" charset="0"/>
                <a:cs typeface="Arial" pitchFamily="-107" charset="0"/>
              </a:rPr>
              <a:t>Time, Elasticity, and Demand Curve</a:t>
            </a:r>
            <a:endParaRPr lang="en-US" sz="40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10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37"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outVertical)">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Slope and Elasticity</a:t>
            </a:r>
          </a:p>
        </p:txBody>
      </p:sp>
      <p:sp>
        <p:nvSpPr>
          <p:cNvPr id="44035"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Elasticity and the slope of the demand curve are related but are NOT the same.</a:t>
            </a:r>
          </a:p>
          <a:p>
            <a:pPr eaLnBrk="1" hangingPunct="1"/>
            <a:r>
              <a:rPr lang="en-US" sz="3200">
                <a:latin typeface="Arial" pitchFamily="-107" charset="0"/>
                <a:cs typeface="Arial" pitchFamily="-107" charset="0"/>
              </a:rPr>
              <a:t>In fact, with a linear demand curve:</a:t>
            </a:r>
          </a:p>
          <a:p>
            <a:pPr lvl="1" eaLnBrk="1" hangingPunct="1"/>
            <a:r>
              <a:rPr lang="en-US" sz="2800">
                <a:latin typeface="Arial" pitchFamily="-107" charset="0"/>
                <a:cs typeface="Arial" pitchFamily="-107" charset="0"/>
              </a:rPr>
              <a:t>The slope will be the same at all points.</a:t>
            </a:r>
          </a:p>
          <a:p>
            <a:pPr lvl="1" eaLnBrk="1" hangingPunct="1"/>
            <a:r>
              <a:rPr lang="en-US" sz="2800">
                <a:latin typeface="Arial" pitchFamily="-107" charset="0"/>
                <a:cs typeface="Arial" pitchFamily="-107" charset="0"/>
              </a:rPr>
              <a:t>Elasticity will be different at all points.</a:t>
            </a:r>
          </a:p>
          <a:p>
            <a:pPr lvl="1" eaLnBrk="1" hangingPunct="1"/>
            <a:r>
              <a:rPr lang="en-US" sz="2800">
                <a:latin typeface="Arial" pitchFamily="-107" charset="0"/>
                <a:cs typeface="Arial" pitchFamily="-107" charset="0"/>
              </a:rPr>
              <a:t>Elasticity decreases (gets more inelastic) as we move down and right along a linear demand 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5" descr="A graph and a screenshot of a table showing the difference between slope and elasticity. The graph has quantity (skinny lattes) on the x axis that ranges from 0 to 6. The y axis is labeled with Price (per skinny latte) on the y axis that ranges from 0 to 6 dollars. A linear negative sloping line labeled demand goes from 0 skinny lattes and 5 dollars to 5 skinny lattes and 0 dollars. At 4 dollars and 1 latte, the elasticity coefficient is negative 9.1 and is highly elastic. At 3 dollars and 2 lattes, the elasticity coefficient is negative 2.3 and is relatively elastic. At 2 dollars and 3 lattes the elasticity coefficient is negative 1 and is unitary. At 1 dollar and 4 lattes the elasticity coefficient is negative 0.1 and is highly inelastic."/>
          <p:cNvPicPr>
            <a:picLocks noChangeAspect="1"/>
          </p:cNvPicPr>
          <p:nvPr/>
        </p:nvPicPr>
        <p:blipFill>
          <a:blip r:embed="rId3"/>
          <a:srcRect/>
          <a:stretch>
            <a:fillRect/>
          </a:stretch>
        </p:blipFill>
        <p:spPr bwMode="auto">
          <a:xfrm>
            <a:off x="1503363" y="1211263"/>
            <a:ext cx="5535612" cy="5240337"/>
          </a:xfrm>
          <a:prstGeom prst="rect">
            <a:avLst/>
          </a:prstGeom>
          <a:noFill/>
          <a:ln w="9525">
            <a:noFill/>
            <a:miter lim="800000"/>
            <a:headEnd/>
            <a:tailEnd/>
          </a:ln>
        </p:spPr>
      </p:pic>
      <p:pic>
        <p:nvPicPr>
          <p:cNvPr id="66562" name="Picture 6" descr=" "/>
          <p:cNvPicPr>
            <a:picLocks noChangeAspect="1"/>
          </p:cNvPicPr>
          <p:nvPr/>
        </p:nvPicPr>
        <p:blipFill>
          <a:blip r:embed="rId4"/>
          <a:srcRect/>
          <a:stretch>
            <a:fillRect/>
          </a:stretch>
        </p:blipFill>
        <p:spPr bwMode="auto">
          <a:xfrm>
            <a:off x="2622550" y="2684463"/>
            <a:ext cx="3262313" cy="3235325"/>
          </a:xfrm>
          <a:prstGeom prst="rect">
            <a:avLst/>
          </a:prstGeom>
          <a:noFill/>
          <a:ln w="9525">
            <a:noFill/>
            <a:miter lim="800000"/>
            <a:headEnd/>
            <a:tailEnd/>
          </a:ln>
        </p:spPr>
      </p:pic>
      <p:pic>
        <p:nvPicPr>
          <p:cNvPr id="66563" name="Picture 9" descr=" "/>
          <p:cNvPicPr>
            <a:picLocks noChangeAspect="1"/>
          </p:cNvPicPr>
          <p:nvPr/>
        </p:nvPicPr>
        <p:blipFill>
          <a:blip r:embed="rId5"/>
          <a:srcRect/>
          <a:stretch>
            <a:fillRect/>
          </a:stretch>
        </p:blipFill>
        <p:spPr bwMode="auto">
          <a:xfrm>
            <a:off x="2614613" y="3352800"/>
            <a:ext cx="2246312" cy="2544763"/>
          </a:xfrm>
          <a:prstGeom prst="rect">
            <a:avLst/>
          </a:prstGeom>
          <a:noFill/>
          <a:ln w="9525">
            <a:noFill/>
            <a:miter lim="800000"/>
            <a:headEnd/>
            <a:tailEnd/>
          </a:ln>
        </p:spPr>
      </p:pic>
      <p:pic>
        <p:nvPicPr>
          <p:cNvPr id="5" name="Picture 4" descr=" "/>
          <p:cNvPicPr>
            <a:picLocks noChangeAspect="1"/>
          </p:cNvPicPr>
          <p:nvPr/>
        </p:nvPicPr>
        <p:blipFill>
          <a:blip r:embed="rId6"/>
          <a:srcRect/>
          <a:stretch>
            <a:fillRect/>
          </a:stretch>
        </p:blipFill>
        <p:spPr bwMode="auto">
          <a:xfrm>
            <a:off x="2803525" y="3238500"/>
            <a:ext cx="2039938" cy="2343150"/>
          </a:xfrm>
          <a:prstGeom prst="rect">
            <a:avLst/>
          </a:prstGeom>
          <a:noFill/>
          <a:ln w="9525">
            <a:noFill/>
            <a:miter lim="800000"/>
            <a:headEnd/>
            <a:tailEnd/>
          </a:ln>
        </p:spPr>
      </p:pic>
      <p:pic>
        <p:nvPicPr>
          <p:cNvPr id="8" name="Picture 7" descr=" "/>
          <p:cNvPicPr>
            <a:picLocks noChangeAspect="1"/>
          </p:cNvPicPr>
          <p:nvPr/>
        </p:nvPicPr>
        <p:blipFill>
          <a:blip r:embed="rId7"/>
          <a:srcRect/>
          <a:stretch>
            <a:fillRect/>
          </a:stretch>
        </p:blipFill>
        <p:spPr bwMode="auto">
          <a:xfrm>
            <a:off x="3013075" y="2865438"/>
            <a:ext cx="2085975" cy="293687"/>
          </a:xfrm>
          <a:prstGeom prst="rect">
            <a:avLst/>
          </a:prstGeom>
          <a:noFill/>
          <a:ln w="9525">
            <a:noFill/>
            <a:miter lim="800000"/>
            <a:headEnd/>
            <a:tailEnd/>
          </a:ln>
        </p:spPr>
      </p:pic>
      <p:pic>
        <p:nvPicPr>
          <p:cNvPr id="9" name="Picture 8" descr=" "/>
          <p:cNvPicPr>
            <a:picLocks noChangeAspect="1"/>
          </p:cNvPicPr>
          <p:nvPr/>
        </p:nvPicPr>
        <p:blipFill>
          <a:blip r:embed="rId8"/>
          <a:srcRect/>
          <a:stretch>
            <a:fillRect/>
          </a:stretch>
        </p:blipFill>
        <p:spPr bwMode="auto">
          <a:xfrm>
            <a:off x="5151438" y="5272088"/>
            <a:ext cx="2246312" cy="293687"/>
          </a:xfrm>
          <a:prstGeom prst="rect">
            <a:avLst/>
          </a:prstGeom>
          <a:noFill/>
          <a:ln w="9525">
            <a:noFill/>
            <a:miter lim="800000"/>
            <a:headEnd/>
            <a:tailEnd/>
          </a:ln>
        </p:spPr>
      </p:pic>
      <p:pic>
        <p:nvPicPr>
          <p:cNvPr id="66567" name="Picture 10" descr=" "/>
          <p:cNvPicPr>
            <a:picLocks noChangeAspect="1"/>
          </p:cNvPicPr>
          <p:nvPr/>
        </p:nvPicPr>
        <p:blipFill>
          <a:blip r:embed="rId9"/>
          <a:srcRect/>
          <a:stretch>
            <a:fillRect/>
          </a:stretch>
        </p:blipFill>
        <p:spPr bwMode="auto">
          <a:xfrm>
            <a:off x="2295525" y="2006600"/>
            <a:ext cx="320675" cy="3378200"/>
          </a:xfrm>
          <a:prstGeom prst="rect">
            <a:avLst/>
          </a:prstGeom>
          <a:noFill/>
          <a:ln w="9525">
            <a:noFill/>
            <a:miter lim="800000"/>
            <a:headEnd/>
            <a:tailEnd/>
          </a:ln>
        </p:spPr>
      </p:pic>
      <p:pic>
        <p:nvPicPr>
          <p:cNvPr id="66568" name="Picture 11" descr=" "/>
          <p:cNvPicPr>
            <a:picLocks noChangeAspect="1"/>
          </p:cNvPicPr>
          <p:nvPr/>
        </p:nvPicPr>
        <p:blipFill>
          <a:blip r:embed="rId10"/>
          <a:srcRect/>
          <a:stretch>
            <a:fillRect/>
          </a:stretch>
        </p:blipFill>
        <p:spPr bwMode="auto">
          <a:xfrm>
            <a:off x="3052763" y="5892800"/>
            <a:ext cx="2887662" cy="293688"/>
          </a:xfrm>
          <a:prstGeom prst="rect">
            <a:avLst/>
          </a:prstGeom>
          <a:noFill/>
          <a:ln w="9525">
            <a:noFill/>
            <a:miter lim="800000"/>
            <a:headEnd/>
            <a:tailEnd/>
          </a:ln>
        </p:spPr>
      </p:pic>
      <p:pic>
        <p:nvPicPr>
          <p:cNvPr id="13" name="Picture 12" descr=" "/>
          <p:cNvPicPr>
            <a:picLocks noChangeAspect="1"/>
          </p:cNvPicPr>
          <p:nvPr/>
        </p:nvPicPr>
        <p:blipFill>
          <a:blip r:embed="rId11"/>
          <a:srcRect/>
          <a:stretch>
            <a:fillRect/>
          </a:stretch>
        </p:blipFill>
        <p:spPr bwMode="auto">
          <a:xfrm>
            <a:off x="4572000" y="4691063"/>
            <a:ext cx="2540000" cy="293687"/>
          </a:xfrm>
          <a:prstGeom prst="rect">
            <a:avLst/>
          </a:prstGeom>
          <a:noFill/>
          <a:ln w="9525">
            <a:noFill/>
            <a:miter lim="800000"/>
            <a:headEnd/>
            <a:tailEnd/>
          </a:ln>
        </p:spPr>
      </p:pic>
      <p:pic>
        <p:nvPicPr>
          <p:cNvPr id="14" name="Picture 13" descr=" "/>
          <p:cNvPicPr>
            <a:picLocks noChangeAspect="1"/>
          </p:cNvPicPr>
          <p:nvPr/>
        </p:nvPicPr>
        <p:blipFill>
          <a:blip r:embed="rId12"/>
          <a:srcRect/>
          <a:stretch>
            <a:fillRect/>
          </a:stretch>
        </p:blipFill>
        <p:spPr bwMode="auto">
          <a:xfrm>
            <a:off x="4083050" y="4103688"/>
            <a:ext cx="1549400" cy="293687"/>
          </a:xfrm>
          <a:prstGeom prst="rect">
            <a:avLst/>
          </a:prstGeom>
          <a:noFill/>
          <a:ln w="9525">
            <a:noFill/>
            <a:miter lim="800000"/>
            <a:headEnd/>
            <a:tailEnd/>
          </a:ln>
        </p:spPr>
      </p:pic>
      <p:pic>
        <p:nvPicPr>
          <p:cNvPr id="15" name="Picture 14" descr=" "/>
          <p:cNvPicPr>
            <a:picLocks noChangeAspect="1"/>
          </p:cNvPicPr>
          <p:nvPr/>
        </p:nvPicPr>
        <p:blipFill>
          <a:blip r:embed="rId13"/>
          <a:srcRect/>
          <a:stretch>
            <a:fillRect/>
          </a:stretch>
        </p:blipFill>
        <p:spPr bwMode="auto">
          <a:xfrm>
            <a:off x="3459163" y="3432175"/>
            <a:ext cx="2211387" cy="276225"/>
          </a:xfrm>
          <a:prstGeom prst="rect">
            <a:avLst/>
          </a:prstGeom>
          <a:noFill/>
          <a:ln w="9525">
            <a:noFill/>
            <a:miter lim="800000"/>
            <a:headEnd/>
            <a:tailEnd/>
          </a:ln>
        </p:spPr>
      </p:pic>
      <p:sp>
        <p:nvSpPr>
          <p:cNvPr id="66572" name="Title 15"/>
          <p:cNvSpPr>
            <a:spLocks noGrp="1"/>
          </p:cNvSpPr>
          <p:nvPr>
            <p:ph type="title"/>
          </p:nvPr>
        </p:nvSpPr>
        <p:spPr>
          <a:xfrm>
            <a:off x="131763" y="-17463"/>
            <a:ext cx="8877300" cy="768351"/>
          </a:xfrm>
        </p:spPr>
        <p:txBody>
          <a:bodyPr/>
          <a:lstStyle/>
          <a:p>
            <a:r>
              <a:rPr lang="en-US" sz="3600">
                <a:latin typeface="Helvetica Neue" pitchFamily="-107" charset="0"/>
                <a:cs typeface="Arial" pitchFamily="-107" charset="0"/>
              </a:rPr>
              <a:t>Difference between Slope and Elasticity</a:t>
            </a:r>
          </a:p>
        </p:txBody>
      </p:sp>
      <p:sp>
        <p:nvSpPr>
          <p:cNvPr id="2" name="TextBox 1"/>
          <p:cNvSpPr txBox="1"/>
          <p:nvPr/>
        </p:nvSpPr>
        <p:spPr>
          <a:xfrm>
            <a:off x="-6400800" y="1638300"/>
            <a:ext cx="184666" cy="369332"/>
          </a:xfrm>
          <a:prstGeom prst="rect">
            <a:avLst/>
          </a:prstGeom>
          <a:noFill/>
          <a:ln>
            <a:solidFill>
              <a:schemeClr val="tx1"/>
            </a:solidFill>
          </a:ln>
        </p:spPr>
        <p:txBody>
          <a:bodyPr wrap="none" rtlCol="0">
            <a:spAutoFit/>
          </a:bodyPr>
          <a:lstStyle/>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Demand Elasticity and Total Revenues</a:t>
            </a:r>
            <a:endParaRPr lang="en-US">
              <a:latin typeface="Helvetica Neue" pitchFamily="-107" charset="0"/>
              <a:cs typeface="Arial" pitchFamily="-107" charset="0"/>
            </a:endParaRPr>
          </a:p>
        </p:txBody>
      </p:sp>
      <p:sp>
        <p:nvSpPr>
          <p:cNvPr id="46083" name="Content Placeholder 2"/>
          <p:cNvSpPr>
            <a:spLocks noGrp="1"/>
          </p:cNvSpPr>
          <p:nvPr>
            <p:ph idx="1"/>
          </p:nvPr>
        </p:nvSpPr>
        <p:spPr>
          <a:xfrm>
            <a:off x="457200" y="1712913"/>
            <a:ext cx="7850188" cy="4895850"/>
          </a:xfrm>
        </p:spPr>
        <p:txBody>
          <a:bodyPr/>
          <a:lstStyle/>
          <a:p>
            <a:pPr eaLnBrk="1" hangingPunct="1"/>
            <a:r>
              <a:rPr lang="en-US" sz="3200" b="1" dirty="0">
                <a:solidFill>
                  <a:srgbClr val="1492C7"/>
                </a:solidFill>
                <a:latin typeface="Arial" pitchFamily="-107" charset="0"/>
                <a:cs typeface="Arial" pitchFamily="-107" charset="0"/>
              </a:rPr>
              <a:t>Total revenue</a:t>
            </a:r>
          </a:p>
          <a:p>
            <a:pPr lvl="1" eaLnBrk="1" hangingPunct="1"/>
            <a:r>
              <a:rPr lang="en-US" sz="2800" dirty="0">
                <a:latin typeface="Arial" pitchFamily="-107" charset="0"/>
                <a:cs typeface="Arial" pitchFamily="-107" charset="0"/>
              </a:rPr>
              <a:t>The amount that consumers pay and sellers receive for </a:t>
            </a:r>
            <a:r>
              <a:rPr lang="en-US" sz="2800" dirty="0" smtClean="0">
                <a:latin typeface="Arial" pitchFamily="-107" charset="0"/>
                <a:cs typeface="Arial" pitchFamily="-107" charset="0"/>
              </a:rPr>
              <a:t>goods and services</a:t>
            </a:r>
            <a:endParaRPr lang="en-US" sz="2800" dirty="0">
              <a:latin typeface="Arial" pitchFamily="-107" charset="0"/>
              <a:cs typeface="Arial" pitchFamily="-107" charset="0"/>
            </a:endParaRPr>
          </a:p>
          <a:p>
            <a:pPr lvl="1" eaLnBrk="1" hangingPunct="1"/>
            <a:r>
              <a:rPr lang="en-US" sz="2800" dirty="0">
                <a:latin typeface="Arial" pitchFamily="-107" charset="0"/>
                <a:cs typeface="Arial" pitchFamily="-107" charset="0"/>
              </a:rPr>
              <a:t>Calculated </a:t>
            </a:r>
            <a:r>
              <a:rPr lang="en-US" sz="2800" dirty="0" smtClean="0">
                <a:latin typeface="Arial" pitchFamily="-107" charset="0"/>
                <a:cs typeface="Arial" pitchFamily="-107" charset="0"/>
              </a:rPr>
              <a:t>as:</a:t>
            </a:r>
          </a:p>
          <a:p>
            <a:pPr lvl="2" eaLnBrk="1" hangingPunct="1"/>
            <a:r>
              <a:rPr lang="en-US" sz="2000" dirty="0" smtClean="0">
                <a:latin typeface="Arial" pitchFamily="-107" charset="0"/>
                <a:cs typeface="Arial" pitchFamily="-107" charset="0"/>
              </a:rPr>
              <a:t>Price of the good × </a:t>
            </a:r>
            <a:r>
              <a:rPr lang="en-US" sz="2000" dirty="0">
                <a:latin typeface="Arial" pitchFamily="-107" charset="0"/>
                <a:cs typeface="Arial" pitchFamily="-107" charset="0"/>
              </a:rPr>
              <a:t>Quantity Sold</a:t>
            </a:r>
          </a:p>
          <a:p>
            <a:pPr eaLnBrk="1" hangingPunct="1"/>
            <a:endParaRPr lang="en-US" sz="1000" dirty="0">
              <a:latin typeface="Arial" pitchFamily="-107" charset="0"/>
              <a:cs typeface="Arial" pitchFamily="-107" charset="0"/>
            </a:endParaRPr>
          </a:p>
          <a:p>
            <a:pPr eaLnBrk="1" hangingPunct="1"/>
            <a:endParaRPr lang="en-US" sz="1000" dirty="0">
              <a:latin typeface="Arial" pitchFamily="-107" charset="0"/>
              <a:cs typeface="Arial" pitchFamily="-107" charset="0"/>
            </a:endParaRPr>
          </a:p>
          <a:p>
            <a:pPr eaLnBrk="1" hangingPunct="1"/>
            <a:r>
              <a:rPr lang="en-US" sz="3200" dirty="0">
                <a:latin typeface="Arial" pitchFamily="-107" charset="0"/>
                <a:cs typeface="Arial" pitchFamily="-107" charset="0"/>
              </a:rPr>
              <a:t>Elasticity is related to total revenue</a:t>
            </a:r>
          </a:p>
          <a:p>
            <a:pPr lvl="1" eaLnBrk="1" hangingPunct="1">
              <a:lnSpc>
                <a:spcPct val="90000"/>
              </a:lnSpc>
            </a:pPr>
            <a:r>
              <a:rPr lang="en-US" sz="2800" dirty="0">
                <a:latin typeface="Arial" pitchFamily="-107" charset="0"/>
                <a:cs typeface="Arial" pitchFamily="-107" charset="0"/>
              </a:rPr>
              <a:t>Firms want to know how changing</a:t>
            </a:r>
          </a:p>
          <a:p>
            <a:pPr lvl="1" eaLnBrk="1" hangingPunct="1">
              <a:lnSpc>
                <a:spcPct val="90000"/>
              </a:lnSpc>
              <a:buFont typeface="Arial" pitchFamily="-107" charset="0"/>
              <a:buNone/>
            </a:pPr>
            <a:r>
              <a:rPr lang="en-US" sz="2800" dirty="0">
                <a:latin typeface="Arial" pitchFamily="-107" charset="0"/>
                <a:cs typeface="Arial" pitchFamily="-107" charset="0"/>
              </a:rPr>
              <a:t>	their prices affects their total revenue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25603" name="Content Placeholder 2"/>
          <p:cNvSpPr>
            <a:spLocks noGrp="1"/>
          </p:cNvSpPr>
          <p:nvPr>
            <p:ph idx="1"/>
          </p:nvPr>
        </p:nvSpPr>
        <p:spPr>
          <a:xfrm>
            <a:off x="457200" y="1712913"/>
            <a:ext cx="8229600" cy="4895850"/>
          </a:xfrm>
        </p:spPr>
        <p:txBody>
          <a:bodyPr/>
          <a:lstStyle/>
          <a:p>
            <a:pPr marL="514350" indent="-514350" eaLnBrk="1" hangingPunct="1">
              <a:buFont typeface="Calibri" pitchFamily="-107" charset="0"/>
              <a:buAutoNum type="arabicPeriod"/>
            </a:pPr>
            <a:r>
              <a:rPr lang="en-US" sz="2800" dirty="0">
                <a:latin typeface="Arial" pitchFamily="-107" charset="0"/>
                <a:cs typeface="Arial" pitchFamily="-107" charset="0"/>
              </a:rPr>
              <a:t>What is the price elasticity of demand, and what are its determinants?</a:t>
            </a:r>
          </a:p>
          <a:p>
            <a:pPr marL="514350" indent="-514350" eaLnBrk="1" hangingPunct="1">
              <a:buFont typeface="Calibri" pitchFamily="-107" charset="0"/>
              <a:buAutoNum type="arabicPeriod"/>
            </a:pPr>
            <a:r>
              <a:rPr lang="en-US" sz="2800" dirty="0">
                <a:latin typeface="Arial" pitchFamily="-107" charset="0"/>
                <a:cs typeface="Arial" pitchFamily="-107" charset="0"/>
              </a:rPr>
              <a:t>How do changes in income and the prices of other goods affect elasticity?</a:t>
            </a:r>
          </a:p>
          <a:p>
            <a:pPr marL="514350" indent="-514350" eaLnBrk="1" hangingPunct="1">
              <a:buFont typeface="Calibri" pitchFamily="-107" charset="0"/>
              <a:buAutoNum type="arabicPeriod"/>
            </a:pPr>
            <a:r>
              <a:rPr lang="en-US" sz="2800" dirty="0">
                <a:latin typeface="Arial" pitchFamily="-107" charset="0"/>
                <a:cs typeface="Arial" pitchFamily="-107" charset="0"/>
              </a:rPr>
              <a:t>What is the price elasticity of supply?</a:t>
            </a:r>
          </a:p>
          <a:p>
            <a:pPr marL="514350" indent="-514350" eaLnBrk="1" hangingPunct="1">
              <a:buFont typeface="Calibri" pitchFamily="-107" charset="0"/>
              <a:buAutoNum type="arabicPeriod"/>
            </a:pPr>
            <a:r>
              <a:rPr lang="en-US" sz="2800" dirty="0">
                <a:latin typeface="Arial" pitchFamily="-107" charset="0"/>
                <a:cs typeface="Arial" pitchFamily="-107" charset="0"/>
              </a:rPr>
              <a:t>How do the price elasticity of demand and supply relate to </a:t>
            </a:r>
            <a:r>
              <a:rPr lang="en-US" sz="2800" dirty="0" smtClean="0">
                <a:latin typeface="Arial" pitchFamily="-107" charset="0"/>
                <a:cs typeface="Arial" pitchFamily="-107" charset="0"/>
              </a:rPr>
              <a:t>each other</a:t>
            </a:r>
            <a:r>
              <a:rPr lang="en-US" sz="2800" dirty="0">
                <a:latin typeface="Arial" pitchFamily="-107" charset="0"/>
                <a:cs typeface="Arial" pitchFamily="-107"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Example</a:t>
            </a:r>
          </a:p>
        </p:txBody>
      </p:sp>
      <p:graphicFrame>
        <p:nvGraphicFramePr>
          <p:cNvPr id="70658" name="Object 1"/>
          <p:cNvGraphicFramePr>
            <a:graphicFrameLocks noChangeAspect="1"/>
          </p:cNvGraphicFramePr>
          <p:nvPr/>
        </p:nvGraphicFramePr>
        <p:xfrm>
          <a:off x="6543675" y="152400"/>
          <a:ext cx="2400300" cy="1181100"/>
        </p:xfrm>
        <a:graphic>
          <a:graphicData uri="http://schemas.openxmlformats.org/presentationml/2006/ole">
            <mc:AlternateContent xmlns:mc="http://schemas.openxmlformats.org/markup-compatibility/2006">
              <mc:Choice xmlns:v="urn:schemas-microsoft-com:vml" Requires="v">
                <p:oleObj spid="_x0000_s70676" name="Equation" r:id="rId4" imgW="800100" imgH="393700" progId="Equation.3">
                  <p:embed/>
                </p:oleObj>
              </mc:Choice>
              <mc:Fallback>
                <p:oleObj name="Equation" r:id="rId4" imgW="800100" imgH="3937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675" y="152400"/>
                        <a:ext cx="2400300" cy="1181100"/>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26185216"/>
              </p:ext>
            </p:extLst>
          </p:nvPr>
        </p:nvGraphicFramePr>
        <p:xfrm>
          <a:off x="304800" y="1597025"/>
          <a:ext cx="8534400" cy="5094291"/>
        </p:xfrm>
        <a:graphic>
          <a:graphicData uri="http://schemas.openxmlformats.org/drawingml/2006/table">
            <a:tbl>
              <a:tblPr/>
              <a:tblGrid>
                <a:gridCol w="792163"/>
                <a:gridCol w="1031875"/>
                <a:gridCol w="1477962"/>
                <a:gridCol w="930275"/>
                <a:gridCol w="1119188"/>
                <a:gridCol w="1117600"/>
                <a:gridCol w="2065337"/>
              </a:tblGrid>
              <a:tr h="808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chemeClr val="tx1"/>
                          </a:solidFill>
                          <a:effectLst/>
                          <a:latin typeface="Arial" charset="0"/>
                          <a:ea typeface="Arial" charset="0"/>
                          <a:cs typeface="Arial" charset="0"/>
                        </a:rPr>
                        <a:t>P</a:t>
                      </a:r>
                      <a:endParaRPr kumimoji="0" lang="en-US" sz="1800" b="0" i="1"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ea typeface="Arial" charset="0"/>
                          <a:cs typeface="Arial" charset="0"/>
                        </a:rPr>
                        <a:t>Q</a:t>
                      </a:r>
                      <a:r>
                        <a:rPr kumimoji="0" lang="en-US" sz="1800" b="1" i="1" u="none" strike="noStrike" cap="none" normalizeH="0" baseline="-25000" dirty="0">
                          <a:ln>
                            <a:noFill/>
                          </a:ln>
                          <a:solidFill>
                            <a:schemeClr val="tx1"/>
                          </a:solidFill>
                          <a:effectLst/>
                          <a:latin typeface="Arial" charset="0"/>
                          <a:ea typeface="Arial" charset="0"/>
                          <a:cs typeface="Arial" charset="0"/>
                        </a:rPr>
                        <a:t>D</a:t>
                      </a:r>
                      <a:endParaRPr kumimoji="0" lang="en-US" sz="1800" b="0" i="1" u="none" strike="noStrike" cap="none" normalizeH="0" baseline="-2500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Arial" charset="0"/>
                          <a:ea typeface="Arial" charset="0"/>
                          <a:cs typeface="Arial" charset="0"/>
                        </a:rPr>
                        <a:t>TR = </a:t>
                      </a: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Arial" charset="0"/>
                          <a:ea typeface="Arial" charset="0"/>
                          <a:cs typeface="Arial" charset="0"/>
                        </a:rPr>
                        <a:t>(</a:t>
                      </a:r>
                      <a:r>
                        <a:rPr kumimoji="0" lang="en-US" sz="1800" b="1" i="1" u="none" strike="noStrike" cap="none" normalizeH="0" baseline="0">
                          <a:ln>
                            <a:noFill/>
                          </a:ln>
                          <a:solidFill>
                            <a:srgbClr val="FF0000"/>
                          </a:solidFill>
                          <a:effectLst/>
                          <a:latin typeface="Arial" charset="0"/>
                          <a:ea typeface="Arial" charset="0"/>
                          <a:cs typeface="Arial" charset="0"/>
                        </a:rPr>
                        <a:t>P</a:t>
                      </a:r>
                      <a:r>
                        <a:rPr kumimoji="0" lang="en-US" sz="1800" b="1" i="0" u="none" strike="noStrike" cap="none" normalizeH="0" baseline="0">
                          <a:ln>
                            <a:noFill/>
                          </a:ln>
                          <a:solidFill>
                            <a:srgbClr val="FF0000"/>
                          </a:solidFill>
                          <a:effectLst/>
                          <a:latin typeface="Arial" charset="0"/>
                          <a:ea typeface="Arial" charset="0"/>
                          <a:cs typeface="Arial" charset="0"/>
                        </a:rPr>
                        <a:t>) × (</a:t>
                      </a:r>
                      <a:r>
                        <a:rPr kumimoji="0" lang="en-US" sz="1800" b="1" i="1" u="none" strike="noStrike" cap="none" normalizeH="0" baseline="0">
                          <a:ln>
                            <a:noFill/>
                          </a:ln>
                          <a:solidFill>
                            <a:srgbClr val="FF0000"/>
                          </a:solidFill>
                          <a:effectLst/>
                          <a:latin typeface="Arial" charset="0"/>
                          <a:ea typeface="Arial" charset="0"/>
                          <a:cs typeface="Arial" charset="0"/>
                        </a:rPr>
                        <a:t>Q</a:t>
                      </a:r>
                      <a:r>
                        <a:rPr kumimoji="0" lang="en-US" sz="1800" b="1" i="1" u="none" strike="noStrike" cap="none" normalizeH="0" baseline="-25000">
                          <a:ln>
                            <a:noFill/>
                          </a:ln>
                          <a:solidFill>
                            <a:srgbClr val="FF0000"/>
                          </a:solidFill>
                          <a:effectLst/>
                          <a:latin typeface="Arial" charset="0"/>
                          <a:ea typeface="Arial" charset="0"/>
                          <a:cs typeface="Arial" charset="0"/>
                        </a:rPr>
                        <a:t>D</a:t>
                      </a:r>
                      <a:r>
                        <a:rPr kumimoji="0" lang="en-US" sz="1800" b="1" i="0" u="none" strike="noStrike" cap="none" normalizeH="0" baseline="0">
                          <a:ln>
                            <a:noFill/>
                          </a:ln>
                          <a:solidFill>
                            <a:srgbClr val="FF0000"/>
                          </a:solidFill>
                          <a:effectLst/>
                          <a:latin typeface="Arial" charset="0"/>
                          <a:ea typeface="Arial" charset="0"/>
                          <a:cs typeface="Arial" charset="0"/>
                        </a:rPr>
                        <a:t>)</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a:t>
                      </a:r>
                      <a:r>
                        <a:rPr kumimoji="0" lang="en-US" sz="1800" b="1" i="1" u="none" strike="noStrike" cap="none" normalizeH="0" baseline="0">
                          <a:ln>
                            <a:noFill/>
                          </a:ln>
                          <a:solidFill>
                            <a:schemeClr val="tx1"/>
                          </a:solidFill>
                          <a:effectLst/>
                          <a:latin typeface="Arial" charset="0"/>
                          <a:ea typeface="Arial" charset="0"/>
                          <a:cs typeface="Arial" charset="0"/>
                        </a:rPr>
                        <a:t>P</a:t>
                      </a:r>
                      <a:endParaRPr kumimoji="0" lang="en-US" sz="1800" b="0" i="1"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a:t>
                      </a:r>
                      <a:r>
                        <a:rPr kumimoji="0" lang="en-US" sz="1800" b="1" i="1" u="none" strike="noStrike" cap="none" normalizeH="0" baseline="0">
                          <a:ln>
                            <a:noFill/>
                          </a:ln>
                          <a:solidFill>
                            <a:schemeClr val="tx1"/>
                          </a:solidFill>
                          <a:effectLst/>
                          <a:latin typeface="Arial" charset="0"/>
                          <a:ea typeface="Arial" charset="0"/>
                          <a:cs typeface="Arial" charset="0"/>
                        </a:rPr>
                        <a:t>Q</a:t>
                      </a:r>
                      <a:r>
                        <a:rPr kumimoji="0" lang="en-US" sz="1800" b="1" i="1" u="none" strike="noStrike" cap="none" normalizeH="0" baseline="-25000">
                          <a:ln>
                            <a:noFill/>
                          </a:ln>
                          <a:solidFill>
                            <a:schemeClr val="tx1"/>
                          </a:solidFill>
                          <a:effectLst/>
                          <a:latin typeface="Arial" charset="0"/>
                          <a:ea typeface="Arial" charset="0"/>
                          <a:cs typeface="Arial" charset="0"/>
                        </a:rPr>
                        <a:t>D</a:t>
                      </a:r>
                      <a:endParaRPr kumimoji="0" lang="en-US" sz="1800" b="0" i="1" u="none" strike="noStrike" cap="none" normalizeH="0" baseline="-2500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chemeClr val="tx1"/>
                          </a:solidFill>
                          <a:effectLst/>
                          <a:latin typeface="Arial" charset="0"/>
                          <a:ea typeface="Arial" charset="0"/>
                          <a:cs typeface="Arial" charset="0"/>
                        </a:rPr>
                        <a:t>E</a:t>
                      </a:r>
                      <a:r>
                        <a:rPr kumimoji="0" lang="en-US" sz="1800" b="1" i="1" u="none" strike="noStrike" cap="none" normalizeH="0" baseline="-25000">
                          <a:ln>
                            <a:noFill/>
                          </a:ln>
                          <a:solidFill>
                            <a:schemeClr val="tx1"/>
                          </a:solidFill>
                          <a:effectLst/>
                          <a:latin typeface="Arial" charset="0"/>
                          <a:ea typeface="Arial" charset="0"/>
                          <a:cs typeface="Arial" charset="0"/>
                        </a:rPr>
                        <a:t>D</a:t>
                      </a:r>
                      <a:endParaRPr kumimoji="0" lang="en-US" sz="1800" b="0" i="1" u="none" strike="noStrike" cap="none" normalizeH="0" baseline="-2500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Interpretation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3048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725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$5</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Arial" charset="0"/>
                          <a:cs typeface="Arial" charset="0"/>
                        </a:rPr>
                        <a:t>$0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-22%</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200%</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-9.1</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ea typeface="Arial" charset="0"/>
                          <a:cs typeface="Arial" charset="0"/>
                        </a:rPr>
                        <a:t>Highly elastic</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r>
              <a:tr h="725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Arial" charset="0"/>
                          <a:cs typeface="Arial"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-29%</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67%</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-2.3</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ea typeface="Arial" charset="0"/>
                          <a:cs typeface="Arial" charset="0"/>
                        </a:rPr>
                        <a:t>Relatively elastic</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r>
              <a:tr h="725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$3</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Arial" charset="0"/>
                          <a:cs typeface="Arial" charset="0"/>
                        </a:rPr>
                        <a:t>$6</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-1.0</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ea typeface="Arial" charset="0"/>
                          <a:cs typeface="Arial" charset="0"/>
                        </a:rPr>
                        <a:t>Unitary</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r>
              <a:tr h="725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$2</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3</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Arial" charset="0"/>
                          <a:cs typeface="Arial" charset="0"/>
                        </a:rPr>
                        <a:t>$6</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-67%</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29%</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-0.4</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ea typeface="Arial" charset="0"/>
                          <a:cs typeface="Arial" charset="0"/>
                        </a:rPr>
                        <a:t>Relatively inelastic</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r>
              <a:tr h="725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$1</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Arial" charset="0"/>
                          <a:cs typeface="Arial" charset="0"/>
                        </a:rPr>
                        <a:t>$4</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-200%</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22%</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-0.1</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ea typeface="Arial" charset="0"/>
                          <a:cs typeface="Arial" charset="0"/>
                        </a:rPr>
                        <a:t>Highly inelastic</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r>
              <a:tr h="3540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Arial" charset="0"/>
                          <a:cs typeface="Arial" charset="0"/>
                        </a:rPr>
                        <a:t>$0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5</a:t>
                      </a: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Arial" charset="0"/>
                          <a:ea typeface="Arial" charset="0"/>
                          <a:cs typeface="Arial" charset="0"/>
                        </a:rPr>
                        <a:t>$0</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FFFFFF"/>
                    </a:solidFill>
                  </a:tcPr>
                </a:tc>
              </a:tr>
            </a:tbl>
          </a:graphicData>
        </a:graphic>
      </p:graphicFrame>
      <p:grpSp>
        <p:nvGrpSpPr>
          <p:cNvPr id="2" name="Group 29"/>
          <p:cNvGrpSpPr>
            <a:grpSpLocks/>
          </p:cNvGrpSpPr>
          <p:nvPr/>
        </p:nvGrpSpPr>
        <p:grpSpPr bwMode="auto">
          <a:xfrm>
            <a:off x="152400" y="2552700"/>
            <a:ext cx="8686800" cy="1219200"/>
            <a:chOff x="152400" y="1524000"/>
            <a:chExt cx="8686800" cy="1219200"/>
          </a:xfrm>
        </p:grpSpPr>
        <p:sp>
          <p:nvSpPr>
            <p:cNvPr id="9" name="Right Brace 8"/>
            <p:cNvSpPr/>
            <p:nvPr/>
          </p:nvSpPr>
          <p:spPr>
            <a:xfrm>
              <a:off x="3352800" y="1905000"/>
              <a:ext cx="304800" cy="457200"/>
            </a:xfrm>
            <a:prstGeom prst="rightBrace">
              <a:avLst>
                <a:gd name="adj1" fmla="val 23958"/>
                <a:gd name="adj2" fmla="val 52258"/>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lgn="ctr" eaLnBrk="1" hangingPunct="1"/>
              <a:endParaRPr lang="en-US"/>
            </a:p>
          </p:txBody>
        </p:sp>
        <p:sp>
          <p:nvSpPr>
            <p:cNvPr id="10" name="Rectangle 9"/>
            <p:cNvSpPr/>
            <p:nvPr/>
          </p:nvSpPr>
          <p:spPr>
            <a:xfrm>
              <a:off x="152400" y="1524000"/>
              <a:ext cx="3124200" cy="1219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1" name="Rectangle 10"/>
            <p:cNvSpPr/>
            <p:nvPr/>
          </p:nvSpPr>
          <p:spPr>
            <a:xfrm>
              <a:off x="3733800" y="1828800"/>
              <a:ext cx="5105400" cy="609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pSp>
      <p:grpSp>
        <p:nvGrpSpPr>
          <p:cNvPr id="3" name="Group 29"/>
          <p:cNvGrpSpPr>
            <a:grpSpLocks/>
          </p:cNvGrpSpPr>
          <p:nvPr/>
        </p:nvGrpSpPr>
        <p:grpSpPr bwMode="auto">
          <a:xfrm>
            <a:off x="152400" y="3238500"/>
            <a:ext cx="8686800" cy="1219200"/>
            <a:chOff x="152400" y="1524000"/>
            <a:chExt cx="8686800" cy="1219200"/>
          </a:xfrm>
        </p:grpSpPr>
        <p:sp>
          <p:nvSpPr>
            <p:cNvPr id="13" name="Right Brace 12"/>
            <p:cNvSpPr/>
            <p:nvPr/>
          </p:nvSpPr>
          <p:spPr>
            <a:xfrm>
              <a:off x="3352800" y="1905000"/>
              <a:ext cx="304800" cy="457200"/>
            </a:xfrm>
            <a:prstGeom prst="rightBrace">
              <a:avLst>
                <a:gd name="adj1" fmla="val 23958"/>
                <a:gd name="adj2" fmla="val 52258"/>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lgn="ctr" eaLnBrk="1" hangingPunct="1"/>
              <a:endParaRPr lang="en-US"/>
            </a:p>
          </p:txBody>
        </p:sp>
        <p:sp>
          <p:nvSpPr>
            <p:cNvPr id="14" name="Rectangle 13"/>
            <p:cNvSpPr/>
            <p:nvPr/>
          </p:nvSpPr>
          <p:spPr>
            <a:xfrm>
              <a:off x="152400" y="1524000"/>
              <a:ext cx="3124200" cy="1219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5" name="Rectangle 14"/>
            <p:cNvSpPr/>
            <p:nvPr/>
          </p:nvSpPr>
          <p:spPr>
            <a:xfrm>
              <a:off x="3733800" y="1828800"/>
              <a:ext cx="5105400" cy="609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pSp>
      <p:grpSp>
        <p:nvGrpSpPr>
          <p:cNvPr id="4" name="Group 29"/>
          <p:cNvGrpSpPr>
            <a:grpSpLocks/>
          </p:cNvGrpSpPr>
          <p:nvPr/>
        </p:nvGrpSpPr>
        <p:grpSpPr bwMode="auto">
          <a:xfrm>
            <a:off x="152400" y="4017963"/>
            <a:ext cx="8686800" cy="1219200"/>
            <a:chOff x="152400" y="1524000"/>
            <a:chExt cx="8686800" cy="1219200"/>
          </a:xfrm>
        </p:grpSpPr>
        <p:sp>
          <p:nvSpPr>
            <p:cNvPr id="17" name="Right Brace 16"/>
            <p:cNvSpPr/>
            <p:nvPr/>
          </p:nvSpPr>
          <p:spPr>
            <a:xfrm>
              <a:off x="3352800" y="1905000"/>
              <a:ext cx="304800" cy="457200"/>
            </a:xfrm>
            <a:prstGeom prst="rightBrace">
              <a:avLst>
                <a:gd name="adj1" fmla="val 23958"/>
                <a:gd name="adj2" fmla="val 52258"/>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lgn="ctr" eaLnBrk="1" hangingPunct="1"/>
              <a:endParaRPr lang="en-US"/>
            </a:p>
          </p:txBody>
        </p:sp>
        <p:sp>
          <p:nvSpPr>
            <p:cNvPr id="18" name="Rectangle 17"/>
            <p:cNvSpPr/>
            <p:nvPr/>
          </p:nvSpPr>
          <p:spPr>
            <a:xfrm>
              <a:off x="152400" y="1524000"/>
              <a:ext cx="3124200" cy="1219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9" name="Rectangle 18"/>
            <p:cNvSpPr/>
            <p:nvPr/>
          </p:nvSpPr>
          <p:spPr>
            <a:xfrm>
              <a:off x="3733800" y="1828800"/>
              <a:ext cx="5105400" cy="609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pSp>
      <p:grpSp>
        <p:nvGrpSpPr>
          <p:cNvPr id="5" name="Group 29"/>
          <p:cNvGrpSpPr>
            <a:grpSpLocks/>
          </p:cNvGrpSpPr>
          <p:nvPr/>
        </p:nvGrpSpPr>
        <p:grpSpPr bwMode="auto">
          <a:xfrm>
            <a:off x="152400" y="4779963"/>
            <a:ext cx="8686800" cy="1219200"/>
            <a:chOff x="152400" y="1524000"/>
            <a:chExt cx="8686800" cy="1219200"/>
          </a:xfrm>
        </p:grpSpPr>
        <p:sp>
          <p:nvSpPr>
            <p:cNvPr id="21" name="Right Brace 20"/>
            <p:cNvSpPr/>
            <p:nvPr/>
          </p:nvSpPr>
          <p:spPr>
            <a:xfrm>
              <a:off x="3352800" y="1905000"/>
              <a:ext cx="304800" cy="457200"/>
            </a:xfrm>
            <a:prstGeom prst="rightBrace">
              <a:avLst>
                <a:gd name="adj1" fmla="val 23958"/>
                <a:gd name="adj2" fmla="val 52258"/>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lgn="ctr" eaLnBrk="1" hangingPunct="1"/>
              <a:endParaRPr lang="en-US"/>
            </a:p>
          </p:txBody>
        </p:sp>
        <p:sp>
          <p:nvSpPr>
            <p:cNvPr id="22" name="Rectangle 21"/>
            <p:cNvSpPr/>
            <p:nvPr/>
          </p:nvSpPr>
          <p:spPr>
            <a:xfrm>
              <a:off x="152400" y="1524000"/>
              <a:ext cx="3124200" cy="1219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23" name="Rectangle 22"/>
            <p:cNvSpPr/>
            <p:nvPr/>
          </p:nvSpPr>
          <p:spPr>
            <a:xfrm>
              <a:off x="3733800" y="1828800"/>
              <a:ext cx="5105400" cy="609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pSp>
      <p:grpSp>
        <p:nvGrpSpPr>
          <p:cNvPr id="6" name="Group 29"/>
          <p:cNvGrpSpPr>
            <a:grpSpLocks/>
          </p:cNvGrpSpPr>
          <p:nvPr/>
        </p:nvGrpSpPr>
        <p:grpSpPr bwMode="auto">
          <a:xfrm>
            <a:off x="152400" y="5465763"/>
            <a:ext cx="8686800" cy="1219200"/>
            <a:chOff x="152400" y="1524000"/>
            <a:chExt cx="8686800" cy="1219200"/>
          </a:xfrm>
        </p:grpSpPr>
        <p:sp>
          <p:nvSpPr>
            <p:cNvPr id="25" name="Right Brace 24"/>
            <p:cNvSpPr/>
            <p:nvPr/>
          </p:nvSpPr>
          <p:spPr>
            <a:xfrm>
              <a:off x="3352800" y="1905000"/>
              <a:ext cx="304800" cy="457200"/>
            </a:xfrm>
            <a:prstGeom prst="rightBrace">
              <a:avLst>
                <a:gd name="adj1" fmla="val 23958"/>
                <a:gd name="adj2" fmla="val 52258"/>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lgn="ctr" eaLnBrk="1" hangingPunct="1"/>
              <a:endParaRPr lang="en-US"/>
            </a:p>
          </p:txBody>
        </p:sp>
        <p:sp>
          <p:nvSpPr>
            <p:cNvPr id="26" name="Rectangle 25"/>
            <p:cNvSpPr/>
            <p:nvPr/>
          </p:nvSpPr>
          <p:spPr>
            <a:xfrm>
              <a:off x="152400" y="1524000"/>
              <a:ext cx="3124200" cy="1219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27" name="Rectangle 26"/>
            <p:cNvSpPr/>
            <p:nvPr/>
          </p:nvSpPr>
          <p:spPr>
            <a:xfrm>
              <a:off x="3733800" y="1828800"/>
              <a:ext cx="5105400" cy="609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pSp>
      <p:grpSp>
        <p:nvGrpSpPr>
          <p:cNvPr id="8" name="Group 29"/>
          <p:cNvGrpSpPr>
            <a:grpSpLocks/>
          </p:cNvGrpSpPr>
          <p:nvPr/>
        </p:nvGrpSpPr>
        <p:grpSpPr bwMode="auto">
          <a:xfrm>
            <a:off x="152400" y="4017963"/>
            <a:ext cx="8686800" cy="1219200"/>
            <a:chOff x="152400" y="1524000"/>
            <a:chExt cx="8686800" cy="1219200"/>
          </a:xfrm>
        </p:grpSpPr>
        <p:sp>
          <p:nvSpPr>
            <p:cNvPr id="29" name="Right Brace 28"/>
            <p:cNvSpPr/>
            <p:nvPr/>
          </p:nvSpPr>
          <p:spPr>
            <a:xfrm>
              <a:off x="3352800" y="1905000"/>
              <a:ext cx="304800" cy="457200"/>
            </a:xfrm>
            <a:prstGeom prst="rightBrace">
              <a:avLst>
                <a:gd name="adj1" fmla="val 23958"/>
                <a:gd name="adj2" fmla="val 52258"/>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lgn="ctr" eaLnBrk="1" hangingPunct="1"/>
              <a:endParaRPr lang="en-US"/>
            </a:p>
          </p:txBody>
        </p:sp>
        <p:sp>
          <p:nvSpPr>
            <p:cNvPr id="30" name="Rectangle 29"/>
            <p:cNvSpPr/>
            <p:nvPr/>
          </p:nvSpPr>
          <p:spPr>
            <a:xfrm>
              <a:off x="152400" y="1524000"/>
              <a:ext cx="31242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31" name="Rectangle 30"/>
            <p:cNvSpPr/>
            <p:nvPr/>
          </p:nvSpPr>
          <p:spPr>
            <a:xfrm>
              <a:off x="3733800" y="1828800"/>
              <a:ext cx="5105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Price Elasticity of Demand and Total Revenue</a:t>
            </a:r>
          </a:p>
        </p:txBody>
      </p:sp>
      <p:sp>
        <p:nvSpPr>
          <p:cNvPr id="47107" name="Content Placeholder 2"/>
          <p:cNvSpPr>
            <a:spLocks noGrp="1"/>
          </p:cNvSpPr>
          <p:nvPr>
            <p:ph idx="1"/>
          </p:nvPr>
        </p:nvSpPr>
        <p:spPr>
          <a:xfrm>
            <a:off x="457200" y="1712913"/>
            <a:ext cx="7585075" cy="4895850"/>
          </a:xfrm>
        </p:spPr>
        <p:txBody>
          <a:bodyPr/>
          <a:lstStyle/>
          <a:p>
            <a:pPr eaLnBrk="1" hangingPunct="1"/>
            <a:r>
              <a:rPr lang="en-US" sz="3200" dirty="0">
                <a:latin typeface="Arial" pitchFamily="-107" charset="0"/>
                <a:cs typeface="Arial" pitchFamily="-107" charset="0"/>
              </a:rPr>
              <a:t>Graphically, we can also show trade-offs when a firm changes the price of its good.</a:t>
            </a:r>
          </a:p>
          <a:p>
            <a:pPr lvl="1" eaLnBrk="1" hangingPunct="1"/>
            <a:r>
              <a:rPr lang="en-US" sz="2800" dirty="0">
                <a:latin typeface="Arial" pitchFamily="-107" charset="0"/>
                <a:cs typeface="Arial" pitchFamily="-107" charset="0"/>
              </a:rPr>
              <a:t>Increase price</a:t>
            </a:r>
          </a:p>
          <a:p>
            <a:pPr lvl="2" eaLnBrk="1" hangingPunct="1"/>
            <a:r>
              <a:rPr lang="en-US" dirty="0">
                <a:latin typeface="Arial" pitchFamily="-107" charset="0"/>
                <a:ea typeface="Helvetica Neue" pitchFamily="-107" charset="0"/>
                <a:cs typeface="Helvetica Neue" pitchFamily="-107" charset="0"/>
              </a:rPr>
              <a:t>Good news: Receive higher price per unit</a:t>
            </a:r>
          </a:p>
          <a:p>
            <a:pPr lvl="2" eaLnBrk="1" hangingPunct="1"/>
            <a:r>
              <a:rPr lang="en-US" dirty="0">
                <a:latin typeface="Arial" pitchFamily="-107" charset="0"/>
                <a:ea typeface="Helvetica Neue" pitchFamily="-107" charset="0"/>
                <a:cs typeface="Helvetica Neue" pitchFamily="-107" charset="0"/>
              </a:rPr>
              <a:t>Bad news: Sell fewer units</a:t>
            </a:r>
          </a:p>
          <a:p>
            <a:pPr lvl="1" eaLnBrk="1" hangingPunct="1"/>
            <a:r>
              <a:rPr lang="en-US" sz="2800" dirty="0">
                <a:latin typeface="Arial" pitchFamily="-107" charset="0"/>
                <a:cs typeface="Arial" pitchFamily="-107" charset="0"/>
              </a:rPr>
              <a:t>Reduce price</a:t>
            </a:r>
          </a:p>
          <a:p>
            <a:pPr lvl="2" eaLnBrk="1" hangingPunct="1"/>
            <a:r>
              <a:rPr lang="en-US" dirty="0">
                <a:latin typeface="Arial" pitchFamily="-107" charset="0"/>
                <a:ea typeface="Helvetica Neue" pitchFamily="-107" charset="0"/>
                <a:cs typeface="Helvetica Neue" pitchFamily="-107" charset="0"/>
              </a:rPr>
              <a:t>Good news: Sell more units</a:t>
            </a:r>
          </a:p>
          <a:p>
            <a:pPr lvl="2" eaLnBrk="1" hangingPunct="1"/>
            <a:r>
              <a:rPr lang="en-US" dirty="0">
                <a:latin typeface="Arial" pitchFamily="-107" charset="0"/>
                <a:ea typeface="Helvetica Neue" pitchFamily="-107" charset="0"/>
                <a:cs typeface="Helvetica Neue" pitchFamily="-107" charset="0"/>
              </a:rPr>
              <a:t>Bad news: Receive lower price per unit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 "/>
          <p:cNvPicPr>
            <a:picLocks noChangeAspect="1"/>
          </p:cNvPicPr>
          <p:nvPr/>
        </p:nvPicPr>
        <p:blipFill>
          <a:blip r:embed="rId3"/>
          <a:srcRect/>
          <a:stretch>
            <a:fillRect/>
          </a:stretch>
        </p:blipFill>
        <p:spPr bwMode="auto">
          <a:xfrm>
            <a:off x="2679700" y="2125663"/>
            <a:ext cx="2654300" cy="3792537"/>
          </a:xfrm>
          <a:prstGeom prst="rect">
            <a:avLst/>
          </a:prstGeom>
          <a:noFill/>
          <a:ln w="9525">
            <a:noFill/>
            <a:miter lim="800000"/>
            <a:headEnd/>
            <a:tailEnd/>
          </a:ln>
        </p:spPr>
      </p:pic>
      <p:pic>
        <p:nvPicPr>
          <p:cNvPr id="74754" name="Picture 8" descr=" "/>
          <p:cNvPicPr>
            <a:picLocks noChangeAspect="1"/>
          </p:cNvPicPr>
          <p:nvPr/>
        </p:nvPicPr>
        <p:blipFill>
          <a:blip r:embed="rId4"/>
          <a:srcRect/>
          <a:stretch>
            <a:fillRect/>
          </a:stretch>
        </p:blipFill>
        <p:spPr bwMode="auto">
          <a:xfrm>
            <a:off x="2662238" y="2152650"/>
            <a:ext cx="3971925" cy="3767138"/>
          </a:xfrm>
          <a:prstGeom prst="rect">
            <a:avLst/>
          </a:prstGeom>
          <a:noFill/>
          <a:ln w="9525">
            <a:noFill/>
            <a:miter lim="800000"/>
            <a:headEnd/>
            <a:tailEnd/>
          </a:ln>
        </p:spPr>
      </p:pic>
      <p:pic>
        <p:nvPicPr>
          <p:cNvPr id="74755" name="Picture 13" descr="A graph showing the total revenue trade-off when demand is elastic. Quantity (skinny lattes) is on the x axis and ranges from 0 to 5. Price (per skinny latte) is on the y axis and ranges from 0 to 5 dollars. A negative linear Demand line goes from 5 dollars and 0 lattes to 0 dollars and 5 lattes. The elastic region is between 3 to 5 dollars and 0 to 2 skinny lattes on the demand curve. When price drops from 4 dollars to 3 dollars there is a loss of 1 dollar but a gain of 3 dollars due to an increase in purchased quantity. "/>
          <p:cNvPicPr>
            <a:picLocks noChangeAspect="1"/>
          </p:cNvPicPr>
          <p:nvPr/>
        </p:nvPicPr>
        <p:blipFill>
          <a:blip r:embed="rId5"/>
          <a:srcRect/>
          <a:stretch>
            <a:fillRect/>
          </a:stretch>
        </p:blipFill>
        <p:spPr bwMode="auto">
          <a:xfrm>
            <a:off x="557213" y="1371600"/>
            <a:ext cx="7667625" cy="5311775"/>
          </a:xfrm>
          <a:prstGeom prst="rect">
            <a:avLst/>
          </a:prstGeom>
          <a:noFill/>
          <a:ln w="9525">
            <a:noFill/>
            <a:miter lim="800000"/>
            <a:headEnd/>
            <a:tailEnd/>
          </a:ln>
        </p:spPr>
      </p:pic>
      <p:pic>
        <p:nvPicPr>
          <p:cNvPr id="7" name="Picture 6" descr=" "/>
          <p:cNvPicPr>
            <a:picLocks noChangeAspect="1"/>
          </p:cNvPicPr>
          <p:nvPr/>
        </p:nvPicPr>
        <p:blipFill>
          <a:blip r:embed="rId6"/>
          <a:srcRect/>
          <a:stretch>
            <a:fillRect/>
          </a:stretch>
        </p:blipFill>
        <p:spPr bwMode="auto">
          <a:xfrm>
            <a:off x="1885950" y="3246438"/>
            <a:ext cx="2044700" cy="3446462"/>
          </a:xfrm>
          <a:prstGeom prst="rect">
            <a:avLst/>
          </a:prstGeom>
          <a:noFill/>
          <a:ln w="9525">
            <a:noFill/>
            <a:miter lim="800000"/>
            <a:headEnd/>
            <a:tailEnd/>
          </a:ln>
        </p:spPr>
      </p:pic>
      <p:pic>
        <p:nvPicPr>
          <p:cNvPr id="74757" name="Picture 9" descr=" "/>
          <p:cNvPicPr>
            <a:picLocks noChangeAspect="1"/>
          </p:cNvPicPr>
          <p:nvPr/>
        </p:nvPicPr>
        <p:blipFill>
          <a:blip r:embed="rId7"/>
          <a:srcRect/>
          <a:stretch>
            <a:fillRect/>
          </a:stretch>
        </p:blipFill>
        <p:spPr bwMode="auto">
          <a:xfrm>
            <a:off x="2687638" y="2946400"/>
            <a:ext cx="2979737" cy="2979738"/>
          </a:xfrm>
          <a:prstGeom prst="rect">
            <a:avLst/>
          </a:prstGeom>
          <a:noFill/>
          <a:ln w="9525">
            <a:noFill/>
            <a:miter lim="800000"/>
            <a:headEnd/>
            <a:tailEnd/>
          </a:ln>
        </p:spPr>
      </p:pic>
      <p:pic>
        <p:nvPicPr>
          <p:cNvPr id="5" name="Picture 4" descr=" "/>
          <p:cNvPicPr>
            <a:picLocks noChangeAspect="1"/>
          </p:cNvPicPr>
          <p:nvPr/>
        </p:nvPicPr>
        <p:blipFill>
          <a:blip r:embed="rId8"/>
          <a:srcRect/>
          <a:stretch>
            <a:fillRect/>
          </a:stretch>
        </p:blipFill>
        <p:spPr bwMode="auto">
          <a:xfrm>
            <a:off x="3546475" y="3759200"/>
            <a:ext cx="438150" cy="2044700"/>
          </a:xfrm>
          <a:prstGeom prst="rect">
            <a:avLst/>
          </a:prstGeom>
          <a:noFill/>
          <a:ln w="9525">
            <a:noFill/>
            <a:miter lim="800000"/>
            <a:headEnd/>
            <a:tailEnd/>
          </a:ln>
        </p:spPr>
      </p:pic>
      <p:pic>
        <p:nvPicPr>
          <p:cNvPr id="6" name="Picture 5" descr=" "/>
          <p:cNvPicPr>
            <a:picLocks noChangeAspect="1"/>
          </p:cNvPicPr>
          <p:nvPr/>
        </p:nvPicPr>
        <p:blipFill>
          <a:blip r:embed="rId9"/>
          <a:srcRect/>
          <a:stretch>
            <a:fillRect/>
          </a:stretch>
        </p:blipFill>
        <p:spPr bwMode="auto">
          <a:xfrm>
            <a:off x="2836863" y="3049588"/>
            <a:ext cx="379412" cy="554037"/>
          </a:xfrm>
          <a:prstGeom prst="rect">
            <a:avLst/>
          </a:prstGeom>
          <a:noFill/>
          <a:ln w="9525">
            <a:noFill/>
            <a:miter lim="800000"/>
            <a:headEnd/>
            <a:tailEnd/>
          </a:ln>
        </p:spPr>
      </p:pic>
      <p:pic>
        <p:nvPicPr>
          <p:cNvPr id="74760" name="Picture 10" descr=" "/>
          <p:cNvPicPr>
            <a:picLocks noChangeAspect="1"/>
          </p:cNvPicPr>
          <p:nvPr/>
        </p:nvPicPr>
        <p:blipFill>
          <a:blip r:embed="rId10"/>
          <a:srcRect/>
          <a:stretch>
            <a:fillRect/>
          </a:stretch>
        </p:blipFill>
        <p:spPr bwMode="auto">
          <a:xfrm>
            <a:off x="2308225" y="2057400"/>
            <a:ext cx="379413" cy="3241675"/>
          </a:xfrm>
          <a:prstGeom prst="rect">
            <a:avLst/>
          </a:prstGeom>
          <a:noFill/>
          <a:ln w="9525">
            <a:noFill/>
            <a:miter lim="800000"/>
            <a:headEnd/>
            <a:tailEnd/>
          </a:ln>
        </p:spPr>
      </p:pic>
      <p:pic>
        <p:nvPicPr>
          <p:cNvPr id="74761" name="Picture 11" descr=" "/>
          <p:cNvPicPr>
            <a:picLocks noChangeAspect="1"/>
          </p:cNvPicPr>
          <p:nvPr/>
        </p:nvPicPr>
        <p:blipFill>
          <a:blip r:embed="rId11"/>
          <a:srcRect/>
          <a:stretch>
            <a:fillRect/>
          </a:stretch>
        </p:blipFill>
        <p:spPr bwMode="auto">
          <a:xfrm>
            <a:off x="3338513" y="5919788"/>
            <a:ext cx="3095625" cy="322262"/>
          </a:xfrm>
          <a:prstGeom prst="rect">
            <a:avLst/>
          </a:prstGeom>
          <a:noFill/>
          <a:ln w="9525">
            <a:noFill/>
            <a:miter lim="800000"/>
            <a:headEnd/>
            <a:tailEnd/>
          </a:ln>
        </p:spPr>
      </p:pic>
      <p:sp>
        <p:nvSpPr>
          <p:cNvPr id="74762" name="Title 14"/>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Total Revenue Trade-Offs</a:t>
            </a:r>
            <a:r>
              <a:rPr lang="en-US">
                <a:latin typeface="Arial" pitchFamily="-107" charset="0"/>
                <a:cs typeface="Arial" pitchFamily="-107" charset="0"/>
              </a:rPr>
              <a:t>—</a:t>
            </a:r>
            <a:r>
              <a:rPr lang="en-US">
                <a:latin typeface="Helvetica Neue" pitchFamily="-107" charset="0"/>
                <a:cs typeface="Arial" pitchFamily="-107" charset="0"/>
              </a:rPr>
              <a:t>1 </a:t>
            </a:r>
            <a:endParaRPr lang="en-US">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 "/>
          <p:cNvPicPr>
            <a:picLocks noChangeAspect="1"/>
          </p:cNvPicPr>
          <p:nvPr/>
        </p:nvPicPr>
        <p:blipFill>
          <a:blip r:embed="rId3"/>
          <a:srcRect/>
          <a:stretch>
            <a:fillRect/>
          </a:stretch>
        </p:blipFill>
        <p:spPr bwMode="auto">
          <a:xfrm>
            <a:off x="2678113" y="3616325"/>
            <a:ext cx="3970337" cy="2306638"/>
          </a:xfrm>
          <a:prstGeom prst="rect">
            <a:avLst/>
          </a:prstGeom>
          <a:noFill/>
          <a:ln w="9525">
            <a:noFill/>
            <a:miter lim="800000"/>
            <a:headEnd/>
            <a:tailEnd/>
          </a:ln>
        </p:spPr>
      </p:pic>
      <p:pic>
        <p:nvPicPr>
          <p:cNvPr id="76802" name="Picture 14" descr="A graph showing total revenue trade-off when demand is unitary. Quantity (skinny lattes) is on the x axis and ranges from 0 to 5. Price (per skinny latte) is on the y axis and ranges from 0 to 5 dollars. A negative linear Demand line goes from 5 dollars and 0 lattes to 0 dollars and 5 lattes. The unitary demand is between 2 to 3 dollars and 2 to 3 lattes. When price drops from 3 dollars to 2 dollars there is a loss of 2 dollars and a gain of 2 dollars. The gains from increase in purchase equal the losses from decrease in price."/>
          <p:cNvPicPr>
            <a:picLocks noChangeAspect="1"/>
          </p:cNvPicPr>
          <p:nvPr/>
        </p:nvPicPr>
        <p:blipFill>
          <a:blip r:embed="rId4"/>
          <a:srcRect/>
          <a:stretch>
            <a:fillRect/>
          </a:stretch>
        </p:blipFill>
        <p:spPr bwMode="auto">
          <a:xfrm>
            <a:off x="557213" y="1371600"/>
            <a:ext cx="7667625" cy="5311775"/>
          </a:xfrm>
          <a:prstGeom prst="rect">
            <a:avLst/>
          </a:prstGeom>
          <a:noFill/>
          <a:ln w="9525">
            <a:noFill/>
            <a:miter lim="800000"/>
            <a:headEnd/>
            <a:tailEnd/>
          </a:ln>
        </p:spPr>
      </p:pic>
      <p:pic>
        <p:nvPicPr>
          <p:cNvPr id="76803" name="Picture 15" descr=" "/>
          <p:cNvPicPr>
            <a:picLocks noChangeAspect="1"/>
          </p:cNvPicPr>
          <p:nvPr/>
        </p:nvPicPr>
        <p:blipFill>
          <a:blip r:embed="rId5"/>
          <a:srcRect/>
          <a:stretch>
            <a:fillRect/>
          </a:stretch>
        </p:blipFill>
        <p:spPr bwMode="auto">
          <a:xfrm>
            <a:off x="2662238" y="2152650"/>
            <a:ext cx="3971925" cy="3767138"/>
          </a:xfrm>
          <a:prstGeom prst="rect">
            <a:avLst/>
          </a:prstGeom>
          <a:noFill/>
          <a:ln w="9525">
            <a:noFill/>
            <a:miter lim="800000"/>
            <a:headEnd/>
            <a:tailEnd/>
          </a:ln>
        </p:spPr>
      </p:pic>
      <p:pic>
        <p:nvPicPr>
          <p:cNvPr id="76804" name="Picture 16" descr=" "/>
          <p:cNvPicPr>
            <a:picLocks noChangeAspect="1"/>
          </p:cNvPicPr>
          <p:nvPr/>
        </p:nvPicPr>
        <p:blipFill>
          <a:blip r:embed="rId6"/>
          <a:srcRect/>
          <a:stretch>
            <a:fillRect/>
          </a:stretch>
        </p:blipFill>
        <p:spPr bwMode="auto">
          <a:xfrm>
            <a:off x="2678113" y="2946400"/>
            <a:ext cx="2979737" cy="2979738"/>
          </a:xfrm>
          <a:prstGeom prst="rect">
            <a:avLst/>
          </a:prstGeom>
          <a:noFill/>
          <a:ln w="9525">
            <a:noFill/>
            <a:miter lim="800000"/>
            <a:headEnd/>
            <a:tailEnd/>
          </a:ln>
        </p:spPr>
      </p:pic>
      <p:pic>
        <p:nvPicPr>
          <p:cNvPr id="76805" name="Picture 19" descr=" "/>
          <p:cNvPicPr>
            <a:picLocks noChangeAspect="1"/>
          </p:cNvPicPr>
          <p:nvPr/>
        </p:nvPicPr>
        <p:blipFill>
          <a:blip r:embed="rId7"/>
          <a:srcRect/>
          <a:stretch>
            <a:fillRect/>
          </a:stretch>
        </p:blipFill>
        <p:spPr bwMode="auto">
          <a:xfrm>
            <a:off x="2308225" y="2057400"/>
            <a:ext cx="379413" cy="3241675"/>
          </a:xfrm>
          <a:prstGeom prst="rect">
            <a:avLst/>
          </a:prstGeom>
          <a:noFill/>
          <a:ln w="9525">
            <a:noFill/>
            <a:miter lim="800000"/>
            <a:headEnd/>
            <a:tailEnd/>
          </a:ln>
        </p:spPr>
      </p:pic>
      <p:pic>
        <p:nvPicPr>
          <p:cNvPr id="76806" name="Picture 20" descr=" "/>
          <p:cNvPicPr>
            <a:picLocks noChangeAspect="1"/>
          </p:cNvPicPr>
          <p:nvPr/>
        </p:nvPicPr>
        <p:blipFill>
          <a:blip r:embed="rId8"/>
          <a:srcRect/>
          <a:stretch>
            <a:fillRect/>
          </a:stretch>
        </p:blipFill>
        <p:spPr bwMode="auto">
          <a:xfrm>
            <a:off x="3338513" y="5919788"/>
            <a:ext cx="3095625" cy="322262"/>
          </a:xfrm>
          <a:prstGeom prst="rect">
            <a:avLst/>
          </a:prstGeom>
          <a:noFill/>
          <a:ln w="9525">
            <a:noFill/>
            <a:miter lim="800000"/>
            <a:headEnd/>
            <a:tailEnd/>
          </a:ln>
        </p:spPr>
      </p:pic>
      <p:pic>
        <p:nvPicPr>
          <p:cNvPr id="23" name="Picture 22" descr=" "/>
          <p:cNvPicPr>
            <a:picLocks noChangeAspect="1"/>
          </p:cNvPicPr>
          <p:nvPr/>
        </p:nvPicPr>
        <p:blipFill>
          <a:blip r:embed="rId9"/>
          <a:srcRect/>
          <a:stretch>
            <a:fillRect/>
          </a:stretch>
        </p:blipFill>
        <p:spPr bwMode="auto">
          <a:xfrm>
            <a:off x="4337050" y="4491038"/>
            <a:ext cx="438150" cy="1284287"/>
          </a:xfrm>
          <a:prstGeom prst="rect">
            <a:avLst/>
          </a:prstGeom>
          <a:noFill/>
          <a:ln w="9525">
            <a:noFill/>
            <a:miter lim="800000"/>
            <a:headEnd/>
            <a:tailEnd/>
          </a:ln>
        </p:spPr>
      </p:pic>
      <p:pic>
        <p:nvPicPr>
          <p:cNvPr id="25" name="Picture 24" descr=" "/>
          <p:cNvPicPr>
            <a:picLocks noChangeAspect="1"/>
          </p:cNvPicPr>
          <p:nvPr/>
        </p:nvPicPr>
        <p:blipFill>
          <a:blip r:embed="rId10"/>
          <a:srcRect/>
          <a:stretch>
            <a:fillRect/>
          </a:stretch>
        </p:blipFill>
        <p:spPr bwMode="auto">
          <a:xfrm>
            <a:off x="2901950" y="3757613"/>
            <a:ext cx="1108075" cy="554037"/>
          </a:xfrm>
          <a:prstGeom prst="rect">
            <a:avLst/>
          </a:prstGeom>
          <a:noFill/>
          <a:ln w="9525">
            <a:noFill/>
            <a:miter lim="800000"/>
            <a:headEnd/>
            <a:tailEnd/>
          </a:ln>
        </p:spPr>
      </p:pic>
      <p:pic>
        <p:nvPicPr>
          <p:cNvPr id="26" name="Picture 25" descr=" "/>
          <p:cNvPicPr>
            <a:picLocks noChangeAspect="1"/>
          </p:cNvPicPr>
          <p:nvPr/>
        </p:nvPicPr>
        <p:blipFill>
          <a:blip r:embed="rId11"/>
          <a:srcRect/>
          <a:stretch>
            <a:fillRect/>
          </a:stretch>
        </p:blipFill>
        <p:spPr bwMode="auto">
          <a:xfrm>
            <a:off x="1885950" y="3246438"/>
            <a:ext cx="2044700" cy="3446462"/>
          </a:xfrm>
          <a:prstGeom prst="rect">
            <a:avLst/>
          </a:prstGeom>
          <a:noFill/>
          <a:ln w="9525">
            <a:noFill/>
            <a:miter lim="800000"/>
            <a:headEnd/>
            <a:tailEnd/>
          </a:ln>
        </p:spPr>
      </p:pic>
      <p:sp>
        <p:nvSpPr>
          <p:cNvPr id="76810" name="Title 10"/>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Total Revenue Trade-Offs</a:t>
            </a:r>
            <a:r>
              <a:rPr lang="en-US">
                <a:latin typeface="Arial" pitchFamily="-107" charset="0"/>
                <a:cs typeface="Arial" pitchFamily="-107" charset="0"/>
              </a:rPr>
              <a:t>—</a:t>
            </a:r>
            <a:r>
              <a:rPr lang="en-US">
                <a:latin typeface="Helvetica Neue" pitchFamily="-107" charset="0"/>
                <a:cs typeface="Arial" pitchFamily="-107" charset="0"/>
              </a:rPr>
              <a:t>2 </a:t>
            </a:r>
            <a:endParaRPr lang="en-US">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0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 "/>
          <p:cNvPicPr>
            <a:picLocks noChangeAspect="1"/>
          </p:cNvPicPr>
          <p:nvPr/>
        </p:nvPicPr>
        <p:blipFill>
          <a:blip r:embed="rId3"/>
          <a:srcRect/>
          <a:stretch>
            <a:fillRect/>
          </a:stretch>
        </p:blipFill>
        <p:spPr bwMode="auto">
          <a:xfrm>
            <a:off x="2668588" y="4376738"/>
            <a:ext cx="5095875" cy="1543050"/>
          </a:xfrm>
          <a:prstGeom prst="rect">
            <a:avLst/>
          </a:prstGeom>
          <a:noFill/>
          <a:ln w="9525">
            <a:noFill/>
            <a:miter lim="800000"/>
            <a:headEnd/>
            <a:tailEnd/>
          </a:ln>
        </p:spPr>
      </p:pic>
      <p:pic>
        <p:nvPicPr>
          <p:cNvPr id="78850" name="Picture 15" descr=" "/>
          <p:cNvPicPr>
            <a:picLocks noChangeAspect="1"/>
          </p:cNvPicPr>
          <p:nvPr/>
        </p:nvPicPr>
        <p:blipFill>
          <a:blip r:embed="rId4"/>
          <a:srcRect/>
          <a:stretch>
            <a:fillRect/>
          </a:stretch>
        </p:blipFill>
        <p:spPr bwMode="auto">
          <a:xfrm>
            <a:off x="2662238" y="2152650"/>
            <a:ext cx="3971925" cy="3767138"/>
          </a:xfrm>
          <a:prstGeom prst="rect">
            <a:avLst/>
          </a:prstGeom>
          <a:noFill/>
          <a:ln w="9525">
            <a:noFill/>
            <a:miter lim="800000"/>
            <a:headEnd/>
            <a:tailEnd/>
          </a:ln>
        </p:spPr>
      </p:pic>
      <p:pic>
        <p:nvPicPr>
          <p:cNvPr id="78851" name="Picture 21" descr="A graph showing the total revenue trade-off when demand is inelastic. Quantity (skinny lattes) is on the x axis and ranges from 0 to 5. Price (per skinny latte) is on the y axis and ranges from 0 to 5 dollars. A negative linear Demand line goes from 5 dollars and 0 lattes to 0 dollars and 5 lattes. The inelastic region is between 0 to 2 dollars and 3 to 5 lattes. When price drops from 2 dollars to 1 dollar there is a loss of 3 dollars and a gain of 1 dollar. The gains from increase in purchase is smaller than the losses in decrease in price."/>
          <p:cNvPicPr>
            <a:picLocks noChangeAspect="1"/>
          </p:cNvPicPr>
          <p:nvPr/>
        </p:nvPicPr>
        <p:blipFill>
          <a:blip r:embed="rId5"/>
          <a:srcRect/>
          <a:stretch>
            <a:fillRect/>
          </a:stretch>
        </p:blipFill>
        <p:spPr bwMode="auto">
          <a:xfrm>
            <a:off x="525463" y="1381125"/>
            <a:ext cx="7669212" cy="5311775"/>
          </a:xfrm>
          <a:prstGeom prst="rect">
            <a:avLst/>
          </a:prstGeom>
          <a:noFill/>
          <a:ln w="9525">
            <a:noFill/>
            <a:miter lim="800000"/>
            <a:headEnd/>
            <a:tailEnd/>
          </a:ln>
        </p:spPr>
      </p:pic>
      <p:pic>
        <p:nvPicPr>
          <p:cNvPr id="78852" name="Picture 16" descr=" "/>
          <p:cNvPicPr>
            <a:picLocks noChangeAspect="1"/>
          </p:cNvPicPr>
          <p:nvPr/>
        </p:nvPicPr>
        <p:blipFill>
          <a:blip r:embed="rId6"/>
          <a:srcRect/>
          <a:stretch>
            <a:fillRect/>
          </a:stretch>
        </p:blipFill>
        <p:spPr bwMode="auto">
          <a:xfrm>
            <a:off x="2657475" y="2946400"/>
            <a:ext cx="2979738" cy="2979738"/>
          </a:xfrm>
          <a:prstGeom prst="rect">
            <a:avLst/>
          </a:prstGeom>
          <a:noFill/>
          <a:ln w="9525">
            <a:noFill/>
            <a:miter lim="800000"/>
            <a:headEnd/>
            <a:tailEnd/>
          </a:ln>
        </p:spPr>
      </p:pic>
      <p:pic>
        <p:nvPicPr>
          <p:cNvPr id="78853" name="Picture 19" descr=" "/>
          <p:cNvPicPr>
            <a:picLocks noChangeAspect="1"/>
          </p:cNvPicPr>
          <p:nvPr/>
        </p:nvPicPr>
        <p:blipFill>
          <a:blip r:embed="rId7"/>
          <a:srcRect/>
          <a:stretch>
            <a:fillRect/>
          </a:stretch>
        </p:blipFill>
        <p:spPr bwMode="auto">
          <a:xfrm>
            <a:off x="2308225" y="2057400"/>
            <a:ext cx="379413" cy="3241675"/>
          </a:xfrm>
          <a:prstGeom prst="rect">
            <a:avLst/>
          </a:prstGeom>
          <a:noFill/>
          <a:ln w="9525">
            <a:noFill/>
            <a:miter lim="800000"/>
            <a:headEnd/>
            <a:tailEnd/>
          </a:ln>
        </p:spPr>
      </p:pic>
      <p:pic>
        <p:nvPicPr>
          <p:cNvPr id="78854" name="Picture 20" descr=" "/>
          <p:cNvPicPr>
            <a:picLocks noChangeAspect="1"/>
          </p:cNvPicPr>
          <p:nvPr/>
        </p:nvPicPr>
        <p:blipFill>
          <a:blip r:embed="rId8"/>
          <a:srcRect/>
          <a:stretch>
            <a:fillRect/>
          </a:stretch>
        </p:blipFill>
        <p:spPr bwMode="auto">
          <a:xfrm>
            <a:off x="3338513" y="5919788"/>
            <a:ext cx="3095625" cy="322262"/>
          </a:xfrm>
          <a:prstGeom prst="rect">
            <a:avLst/>
          </a:prstGeom>
          <a:noFill/>
          <a:ln w="9525">
            <a:noFill/>
            <a:miter lim="800000"/>
            <a:headEnd/>
            <a:tailEnd/>
          </a:ln>
        </p:spPr>
      </p:pic>
      <p:pic>
        <p:nvPicPr>
          <p:cNvPr id="25" name="Picture 24" descr=" "/>
          <p:cNvPicPr>
            <a:picLocks noChangeAspect="1"/>
          </p:cNvPicPr>
          <p:nvPr/>
        </p:nvPicPr>
        <p:blipFill>
          <a:blip r:embed="rId9"/>
          <a:srcRect/>
          <a:stretch>
            <a:fillRect/>
          </a:stretch>
        </p:blipFill>
        <p:spPr bwMode="auto">
          <a:xfrm>
            <a:off x="2876550" y="4529138"/>
            <a:ext cx="1833563" cy="554037"/>
          </a:xfrm>
          <a:prstGeom prst="rect">
            <a:avLst/>
          </a:prstGeom>
          <a:noFill/>
          <a:ln w="9525">
            <a:noFill/>
            <a:miter lim="800000"/>
            <a:headEnd/>
            <a:tailEnd/>
          </a:ln>
        </p:spPr>
      </p:pic>
      <p:pic>
        <p:nvPicPr>
          <p:cNvPr id="26" name="Picture 25" descr=" "/>
          <p:cNvPicPr>
            <a:picLocks noChangeAspect="1"/>
          </p:cNvPicPr>
          <p:nvPr/>
        </p:nvPicPr>
        <p:blipFill>
          <a:blip r:embed="rId10"/>
          <a:srcRect/>
          <a:stretch>
            <a:fillRect/>
          </a:stretch>
        </p:blipFill>
        <p:spPr bwMode="auto">
          <a:xfrm>
            <a:off x="5024438" y="5294313"/>
            <a:ext cx="436562" cy="552450"/>
          </a:xfrm>
          <a:prstGeom prst="rect">
            <a:avLst/>
          </a:prstGeom>
          <a:noFill/>
          <a:ln w="9525">
            <a:noFill/>
            <a:miter lim="800000"/>
            <a:headEnd/>
            <a:tailEnd/>
          </a:ln>
        </p:spPr>
      </p:pic>
      <p:pic>
        <p:nvPicPr>
          <p:cNvPr id="27" name="Picture 26" descr=" "/>
          <p:cNvPicPr>
            <a:picLocks noChangeAspect="1"/>
          </p:cNvPicPr>
          <p:nvPr/>
        </p:nvPicPr>
        <p:blipFill>
          <a:blip r:embed="rId11"/>
          <a:srcRect/>
          <a:stretch>
            <a:fillRect/>
          </a:stretch>
        </p:blipFill>
        <p:spPr bwMode="auto">
          <a:xfrm>
            <a:off x="1885950" y="3246438"/>
            <a:ext cx="2044700" cy="3446462"/>
          </a:xfrm>
          <a:prstGeom prst="rect">
            <a:avLst/>
          </a:prstGeom>
          <a:noFill/>
          <a:ln w="9525">
            <a:noFill/>
            <a:miter lim="800000"/>
            <a:headEnd/>
            <a:tailEnd/>
          </a:ln>
        </p:spPr>
      </p:pic>
      <p:sp>
        <p:nvSpPr>
          <p:cNvPr id="78858" name="Title 10"/>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Total Revenue Trade-Offs</a:t>
            </a:r>
            <a:r>
              <a:rPr lang="en-US">
                <a:latin typeface="Arial" pitchFamily="-107" charset="0"/>
                <a:cs typeface="Arial" pitchFamily="-107" charset="0"/>
              </a:rPr>
              <a:t>—</a:t>
            </a:r>
            <a:r>
              <a:rPr lang="en-US">
                <a:latin typeface="Helvetica Neue" pitchFamily="-107" charset="0"/>
                <a:cs typeface="Arial" pitchFamily="-107" charset="0"/>
              </a:rPr>
              <a:t>3 </a:t>
            </a:r>
            <a:endParaRPr lang="en-US">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0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0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53251" name="Content Placeholder 2"/>
          <p:cNvSpPr>
            <a:spLocks noGrp="1"/>
          </p:cNvSpPr>
          <p:nvPr>
            <p:ph idx="1"/>
          </p:nvPr>
        </p:nvSpPr>
        <p:spPr>
          <a:xfrm>
            <a:off x="273050" y="1712913"/>
            <a:ext cx="8696325" cy="4895850"/>
          </a:xfrm>
        </p:spPr>
        <p:txBody>
          <a:bodyPr/>
          <a:lstStyle/>
          <a:p>
            <a:r>
              <a:rPr lang="en-US" sz="3200" dirty="0">
                <a:latin typeface="Arial" pitchFamily="-107" charset="0"/>
                <a:cs typeface="Arial" pitchFamily="-107" charset="0"/>
              </a:rPr>
              <a:t>Suppose a firm is selling a product at a price on the inelastic portion of the demand line. This firm could increase revenue by doing what?</a:t>
            </a:r>
          </a:p>
          <a:p>
            <a:pPr marL="971550" lvl="1" indent="-514350">
              <a:buFont typeface="Calibri" pitchFamily="-107" charset="0"/>
              <a:buAutoNum type="alphaUcPeriod"/>
            </a:pPr>
            <a:r>
              <a:rPr lang="en-US" sz="2800" dirty="0">
                <a:latin typeface="Arial" pitchFamily="-107" charset="0"/>
                <a:cs typeface="Arial" pitchFamily="-107" charset="0"/>
              </a:rPr>
              <a:t>lowering the price, selling more units</a:t>
            </a:r>
          </a:p>
          <a:p>
            <a:pPr marL="971550" lvl="1" indent="-514350">
              <a:buFont typeface="Calibri" pitchFamily="-107" charset="0"/>
              <a:buAutoNum type="alphaUcPeriod"/>
            </a:pPr>
            <a:r>
              <a:rPr lang="en-US" sz="2800" dirty="0">
                <a:latin typeface="Arial" pitchFamily="-107" charset="0"/>
                <a:cs typeface="Arial" pitchFamily="-107" charset="0"/>
              </a:rPr>
              <a:t>lowering the price, selling less units</a:t>
            </a:r>
          </a:p>
          <a:p>
            <a:pPr marL="971550" lvl="1" indent="-514350">
              <a:buFont typeface="Calibri" pitchFamily="-107" charset="0"/>
              <a:buAutoNum type="alphaUcPeriod"/>
            </a:pPr>
            <a:r>
              <a:rPr lang="en-US" sz="2800" dirty="0">
                <a:latin typeface="Arial" pitchFamily="-107" charset="0"/>
                <a:cs typeface="Arial" pitchFamily="-107" charset="0"/>
              </a:rPr>
              <a:t>increasing the price, selling more units</a:t>
            </a:r>
          </a:p>
          <a:p>
            <a:pPr marL="971550" lvl="1" indent="-514350">
              <a:buFont typeface="Calibri" pitchFamily="-107" charset="0"/>
              <a:buAutoNum type="alphaUcPeriod"/>
            </a:pPr>
            <a:r>
              <a:rPr lang="en-US" sz="2800" dirty="0">
                <a:latin typeface="Arial" pitchFamily="-107" charset="0"/>
                <a:cs typeface="Arial" pitchFamily="-107" charset="0"/>
              </a:rPr>
              <a:t>increasing the price, selling less units</a:t>
            </a:r>
          </a:p>
        </p:txBody>
      </p:sp>
      <p:sp>
        <p:nvSpPr>
          <p:cNvPr id="4" name="Rectangle 3" descr="Correct answer: D, increasing the price, selling less units"/>
          <p:cNvSpPr/>
          <p:nvPr/>
        </p:nvSpPr>
        <p:spPr>
          <a:xfrm>
            <a:off x="705735" y="4803138"/>
            <a:ext cx="6647965" cy="53888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Income Elasticity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2227" name="Content Placeholder 2"/>
          <p:cNvSpPr>
            <a:spLocks noGrp="1"/>
          </p:cNvSpPr>
          <p:nvPr>
            <p:ph idx="1"/>
          </p:nvPr>
        </p:nvSpPr>
        <p:spPr>
          <a:xfrm>
            <a:off x="3425825" y="1712913"/>
            <a:ext cx="5260975" cy="4895850"/>
          </a:xfrm>
        </p:spPr>
        <p:txBody>
          <a:bodyPr/>
          <a:lstStyle/>
          <a:p>
            <a:pPr eaLnBrk="1" hangingPunct="1"/>
            <a:r>
              <a:rPr lang="en-US" sz="3200">
                <a:latin typeface="Arial" pitchFamily="-107" charset="0"/>
                <a:cs typeface="Arial" pitchFamily="-107" charset="0"/>
              </a:rPr>
              <a:t>Changes in income</a:t>
            </a:r>
          </a:p>
          <a:p>
            <a:pPr lvl="1" eaLnBrk="1" hangingPunct="1"/>
            <a:r>
              <a:rPr lang="en-US" sz="2800">
                <a:latin typeface="Arial" pitchFamily="-107" charset="0"/>
                <a:cs typeface="Arial" pitchFamily="-107" charset="0"/>
              </a:rPr>
              <a:t>Shift the demand curve</a:t>
            </a:r>
          </a:p>
          <a:p>
            <a:pPr lvl="1" eaLnBrk="1" hangingPunct="1"/>
            <a:r>
              <a:rPr lang="en-US" sz="2800">
                <a:latin typeface="Arial" pitchFamily="-107" charset="0"/>
                <a:cs typeface="Arial" pitchFamily="-107" charset="0"/>
              </a:rPr>
              <a:t>But, by how much?</a:t>
            </a:r>
          </a:p>
          <a:p>
            <a:pPr lvl="1"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Income elasticity of demand</a:t>
            </a:r>
          </a:p>
          <a:p>
            <a:pPr lvl="1" eaLnBrk="1" hangingPunct="1"/>
            <a:r>
              <a:rPr lang="en-US" sz="2800">
                <a:latin typeface="Arial" pitchFamily="-107" charset="0"/>
                <a:cs typeface="Arial" pitchFamily="-107" charset="0"/>
              </a:rPr>
              <a:t>Measures how a change in income affects spending</a:t>
            </a:r>
          </a:p>
        </p:txBody>
      </p:sp>
      <p:pic>
        <p:nvPicPr>
          <p:cNvPr id="5" name="Picture 4" descr="A man with his arms up in the air looking up as bills of money fall down from above. There is a large pile of bills on the floor."/>
          <p:cNvPicPr>
            <a:picLocks noChangeAspect="1"/>
          </p:cNvPicPr>
          <p:nvPr/>
        </p:nvPicPr>
        <p:blipFill>
          <a:blip r:embed="rId3"/>
          <a:srcRect b="2849"/>
          <a:stretch>
            <a:fillRect/>
          </a:stretch>
        </p:blipFill>
        <p:spPr>
          <a:xfrm>
            <a:off x="210953" y="1921437"/>
            <a:ext cx="3079187" cy="3999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Income Elasticity</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12292" name="Content Placeholder 2"/>
          <p:cNvSpPr>
            <a:spLocks noGrp="1"/>
          </p:cNvSpPr>
          <p:nvPr>
            <p:ph idx="1"/>
          </p:nvPr>
        </p:nvSpPr>
        <p:spPr>
          <a:xfrm>
            <a:off x="590550" y="3836988"/>
            <a:ext cx="8229600" cy="2765425"/>
          </a:xfrm>
        </p:spPr>
        <p:txBody>
          <a:bodyPr/>
          <a:lstStyle/>
          <a:p>
            <a:pPr eaLnBrk="1" hangingPunct="1"/>
            <a:r>
              <a:rPr lang="en-US" sz="3200" i="1">
                <a:latin typeface="Arial" pitchFamily="-107" charset="0"/>
                <a:cs typeface="Arial" pitchFamily="-107" charset="0"/>
              </a:rPr>
              <a:t>E</a:t>
            </a:r>
            <a:r>
              <a:rPr lang="en-US" sz="3200" i="1" baseline="-25000">
                <a:latin typeface="Arial" pitchFamily="-107" charset="0"/>
                <a:cs typeface="Arial" pitchFamily="-107" charset="0"/>
              </a:rPr>
              <a:t>I  </a:t>
            </a:r>
            <a:r>
              <a:rPr lang="en-US" sz="3200">
                <a:latin typeface="Arial" pitchFamily="-107" charset="0"/>
                <a:cs typeface="Arial" pitchFamily="-107" charset="0"/>
              </a:rPr>
              <a:t>can be positive or negative</a:t>
            </a:r>
          </a:p>
          <a:p>
            <a:pPr lvl="1" eaLnBrk="1" hangingPunct="1"/>
            <a:r>
              <a:rPr lang="en-US" sz="2800">
                <a:latin typeface="Arial" pitchFamily="-107" charset="0"/>
                <a:cs typeface="Arial" pitchFamily="-107" charset="0"/>
              </a:rPr>
              <a:t>Normal good:</a:t>
            </a:r>
            <a:r>
              <a:rPr lang="en-US" sz="2800" i="1">
                <a:latin typeface="Arial" pitchFamily="-107" charset="0"/>
                <a:cs typeface="Arial" pitchFamily="-107" charset="0"/>
              </a:rPr>
              <a:t> E</a:t>
            </a:r>
            <a:r>
              <a:rPr lang="en-US" sz="2800" i="1" baseline="-25000">
                <a:latin typeface="Arial" pitchFamily="-107" charset="0"/>
                <a:cs typeface="Arial" pitchFamily="-107" charset="0"/>
              </a:rPr>
              <a:t>I</a:t>
            </a:r>
            <a:r>
              <a:rPr lang="en-US" sz="2800" i="1">
                <a:latin typeface="Arial" pitchFamily="-107" charset="0"/>
                <a:cs typeface="Arial" pitchFamily="-107" charset="0"/>
              </a:rPr>
              <a:t> </a:t>
            </a:r>
            <a:r>
              <a:rPr lang="en-US" sz="2800">
                <a:latin typeface="Arial" pitchFamily="-107" charset="0"/>
                <a:cs typeface="Arial" pitchFamily="-107" charset="0"/>
              </a:rPr>
              <a:t>&gt; 0</a:t>
            </a:r>
          </a:p>
          <a:p>
            <a:pPr lvl="2" eaLnBrk="1" hangingPunct="1"/>
            <a:r>
              <a:rPr lang="en-US" sz="2000">
                <a:latin typeface="Arial" pitchFamily="-107" charset="0"/>
                <a:ea typeface="MS PGothic" pitchFamily="34" charset="-128"/>
                <a:cs typeface="MS PGothic" pitchFamily="34" charset="-128"/>
              </a:rPr>
              <a:t>Necessities: 1 &gt; </a:t>
            </a:r>
            <a:r>
              <a:rPr lang="en-US" sz="2000" i="1">
                <a:latin typeface="Arial" pitchFamily="-107" charset="0"/>
                <a:ea typeface="MS PGothic" pitchFamily="34" charset="-128"/>
                <a:cs typeface="MS PGothic" pitchFamily="34" charset="-128"/>
              </a:rPr>
              <a:t>E</a:t>
            </a:r>
            <a:r>
              <a:rPr lang="en-US" sz="2000" i="1" baseline="-25000">
                <a:latin typeface="Arial" pitchFamily="-107" charset="0"/>
                <a:ea typeface="MS PGothic" pitchFamily="34" charset="-128"/>
                <a:cs typeface="MS PGothic" pitchFamily="34" charset="-128"/>
              </a:rPr>
              <a:t>I</a:t>
            </a:r>
            <a:r>
              <a:rPr lang="en-US" sz="2000" i="1">
                <a:latin typeface="Arial" pitchFamily="-107" charset="0"/>
                <a:ea typeface="MS PGothic" pitchFamily="34" charset="-128"/>
                <a:cs typeface="MS PGothic" pitchFamily="34" charset="-128"/>
              </a:rPr>
              <a:t> </a:t>
            </a:r>
            <a:r>
              <a:rPr lang="en-US" sz="2000">
                <a:latin typeface="Arial" pitchFamily="-107" charset="0"/>
                <a:ea typeface="MS PGothic" pitchFamily="34" charset="-128"/>
                <a:cs typeface="MS PGothic" pitchFamily="34" charset="-128"/>
              </a:rPr>
              <a:t>&gt; 0</a:t>
            </a:r>
          </a:p>
          <a:p>
            <a:pPr lvl="2" eaLnBrk="1" hangingPunct="1"/>
            <a:r>
              <a:rPr lang="en-US" sz="2000">
                <a:latin typeface="Arial" pitchFamily="-107" charset="0"/>
                <a:ea typeface="MS PGothic" pitchFamily="34" charset="-128"/>
                <a:cs typeface="MS PGothic" pitchFamily="34" charset="-128"/>
              </a:rPr>
              <a:t>Luxuries:</a:t>
            </a:r>
            <a:r>
              <a:rPr lang="en-US" sz="2000" i="1">
                <a:latin typeface="Arial" pitchFamily="-107" charset="0"/>
                <a:ea typeface="MS PGothic" pitchFamily="34" charset="-128"/>
                <a:cs typeface="MS PGothic" pitchFamily="34" charset="-128"/>
              </a:rPr>
              <a:t> E</a:t>
            </a:r>
            <a:r>
              <a:rPr lang="en-US" sz="2000" i="1" baseline="-25000">
                <a:latin typeface="Arial" pitchFamily="-107" charset="0"/>
                <a:ea typeface="MS PGothic" pitchFamily="34" charset="-128"/>
                <a:cs typeface="MS PGothic" pitchFamily="34" charset="-128"/>
              </a:rPr>
              <a:t>I</a:t>
            </a:r>
            <a:r>
              <a:rPr lang="en-US" sz="2000" i="1">
                <a:latin typeface="Arial" pitchFamily="-107" charset="0"/>
                <a:ea typeface="MS PGothic" pitchFamily="34" charset="-128"/>
                <a:cs typeface="MS PGothic" pitchFamily="34" charset="-128"/>
              </a:rPr>
              <a:t> </a:t>
            </a:r>
            <a:r>
              <a:rPr lang="en-US" sz="2000">
                <a:latin typeface="Arial" pitchFamily="-107" charset="0"/>
                <a:ea typeface="MS PGothic" pitchFamily="34" charset="-128"/>
                <a:cs typeface="MS PGothic" pitchFamily="34" charset="-128"/>
              </a:rPr>
              <a:t>&gt; 1</a:t>
            </a:r>
          </a:p>
          <a:p>
            <a:pPr lvl="2" eaLnBrk="1" hangingPunct="1"/>
            <a:endParaRPr lang="en-US" sz="800">
              <a:latin typeface="Arial" pitchFamily="-107" charset="0"/>
              <a:ea typeface="MS PGothic" pitchFamily="34" charset="-128"/>
              <a:cs typeface="MS PGothic" pitchFamily="34" charset="-128"/>
            </a:endParaRPr>
          </a:p>
          <a:p>
            <a:pPr lvl="1" eaLnBrk="1" hangingPunct="1"/>
            <a:r>
              <a:rPr lang="en-US" sz="2800">
                <a:latin typeface="Arial" pitchFamily="-107" charset="0"/>
                <a:cs typeface="Arial" pitchFamily="-107" charset="0"/>
              </a:rPr>
              <a:t>Inferior good:</a:t>
            </a:r>
            <a:r>
              <a:rPr lang="en-US" sz="2800" i="1">
                <a:latin typeface="Arial" pitchFamily="-107" charset="0"/>
                <a:cs typeface="Arial" pitchFamily="-107" charset="0"/>
              </a:rPr>
              <a:t> E</a:t>
            </a:r>
            <a:r>
              <a:rPr lang="en-US" sz="2800" i="1" baseline="-25000">
                <a:latin typeface="Arial" pitchFamily="-107" charset="0"/>
                <a:cs typeface="Arial" pitchFamily="-107" charset="0"/>
              </a:rPr>
              <a:t>I</a:t>
            </a:r>
            <a:r>
              <a:rPr lang="en-US" sz="2800" i="1">
                <a:latin typeface="Arial" pitchFamily="-107" charset="0"/>
                <a:cs typeface="Arial" pitchFamily="-107" charset="0"/>
              </a:rPr>
              <a:t> </a:t>
            </a:r>
            <a:r>
              <a:rPr lang="en-US" sz="2800">
                <a:latin typeface="Arial" pitchFamily="-107" charset="0"/>
                <a:cs typeface="Arial" pitchFamily="-107" charset="0"/>
              </a:rPr>
              <a:t>&lt; 0</a:t>
            </a:r>
          </a:p>
          <a:p>
            <a:pPr lvl="1" eaLnBrk="1" hangingPunct="1"/>
            <a:endParaRPr lang="en-US" sz="2800">
              <a:latin typeface="Arial" pitchFamily="-107" charset="0"/>
              <a:cs typeface="Arial" pitchFamily="-107" charset="0"/>
            </a:endParaRPr>
          </a:p>
        </p:txBody>
      </p:sp>
      <p:graphicFrame>
        <p:nvGraphicFramePr>
          <p:cNvPr id="84995" name="Object 1"/>
          <p:cNvGraphicFramePr>
            <a:graphicFrameLocks noChangeAspect="1"/>
          </p:cNvGraphicFramePr>
          <p:nvPr/>
        </p:nvGraphicFramePr>
        <p:xfrm>
          <a:off x="3132138" y="2589213"/>
          <a:ext cx="2290762" cy="1184275"/>
        </p:xfrm>
        <a:graphic>
          <a:graphicData uri="http://schemas.openxmlformats.org/presentationml/2006/ole">
            <mc:AlternateContent xmlns:mc="http://schemas.openxmlformats.org/markup-compatibility/2006">
              <mc:Choice xmlns:v="urn:schemas-microsoft-com:vml" Requires="v">
                <p:oleObj spid="_x0000_s85027" name="Equation" r:id="rId4" imgW="762000" imgH="393700" progId="Equation.3">
                  <p:embed/>
                </p:oleObj>
              </mc:Choice>
              <mc:Fallback>
                <p:oleObj name="Equation" r:id="rId4" imgW="762000" imgH="3937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589213"/>
                        <a:ext cx="2290762" cy="1184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4996" name="Object 1"/>
          <p:cNvGraphicFramePr>
            <a:graphicFrameLocks noChangeAspect="1"/>
          </p:cNvGraphicFramePr>
          <p:nvPr/>
        </p:nvGraphicFramePr>
        <p:xfrm>
          <a:off x="163513" y="1612900"/>
          <a:ext cx="8450262" cy="873125"/>
        </p:xfrm>
        <a:graphic>
          <a:graphicData uri="http://schemas.openxmlformats.org/presentationml/2006/ole">
            <mc:AlternateContent xmlns:mc="http://schemas.openxmlformats.org/markup-compatibility/2006">
              <mc:Choice xmlns:v="urn:schemas-microsoft-com:vml" Requires="v">
                <p:oleObj spid="_x0000_s85028" name="Equation" r:id="rId6" imgW="4178300" imgH="431800" progId="Equation.3">
                  <p:embed/>
                </p:oleObj>
              </mc:Choice>
              <mc:Fallback>
                <p:oleObj name="Equation" r:id="rId6" imgW="4178300" imgH="4318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513" y="1612900"/>
                        <a:ext cx="8450262" cy="873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4 </a:t>
            </a:r>
          </a:p>
        </p:txBody>
      </p:sp>
      <p:sp>
        <p:nvSpPr>
          <p:cNvPr id="87042" name="Content Placeholder 2"/>
          <p:cNvSpPr>
            <a:spLocks noGrp="1"/>
          </p:cNvSpPr>
          <p:nvPr>
            <p:ph idx="1"/>
          </p:nvPr>
        </p:nvSpPr>
        <p:spPr>
          <a:xfrm>
            <a:off x="457200" y="1712913"/>
            <a:ext cx="8485188" cy="1144587"/>
          </a:xfrm>
        </p:spPr>
        <p:txBody>
          <a:bodyPr/>
          <a:lstStyle/>
          <a:p>
            <a:r>
              <a:rPr lang="en-US" sz="3200">
                <a:latin typeface="Arial" pitchFamily="-107" charset="0"/>
                <a:cs typeface="Arial" pitchFamily="-107" charset="0"/>
              </a:rPr>
              <a:t>State whether you think the following goods are inferior, necessity, or luxury goods:</a:t>
            </a:r>
          </a:p>
        </p:txBody>
      </p:sp>
      <p:sp>
        <p:nvSpPr>
          <p:cNvPr id="4" name="Content Placeholder 2"/>
          <p:cNvSpPr txBox="1">
            <a:spLocks/>
          </p:cNvSpPr>
          <p:nvPr/>
        </p:nvSpPr>
        <p:spPr bwMode="auto">
          <a:xfrm>
            <a:off x="801688" y="3082925"/>
            <a:ext cx="2981325" cy="3348038"/>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107" charset="0"/>
              <a:buChar char="•"/>
            </a:pPr>
            <a:r>
              <a:rPr lang="en-US" sz="2400">
                <a:latin typeface="Arial" pitchFamily="-107" charset="0"/>
                <a:cs typeface="Arial" pitchFamily="-107" charset="0"/>
              </a:rPr>
              <a:t>Steak</a:t>
            </a:r>
          </a:p>
          <a:p>
            <a:pPr marL="342900" indent="-342900">
              <a:spcBef>
                <a:spcPct val="20000"/>
              </a:spcBef>
              <a:buFont typeface="Arial" pitchFamily="-107" charset="0"/>
              <a:buChar char="•"/>
            </a:pPr>
            <a:r>
              <a:rPr lang="en-US" sz="2400">
                <a:latin typeface="Arial" pitchFamily="-107" charset="0"/>
                <a:cs typeface="Arial" pitchFamily="-107" charset="0"/>
              </a:rPr>
              <a:t>Toothpaste</a:t>
            </a:r>
          </a:p>
          <a:p>
            <a:pPr marL="342900" indent="-342900">
              <a:spcBef>
                <a:spcPct val="20000"/>
              </a:spcBef>
              <a:buFont typeface="Arial" pitchFamily="-107" charset="0"/>
              <a:buChar char="•"/>
            </a:pPr>
            <a:r>
              <a:rPr lang="en-US" sz="2400">
                <a:latin typeface="Arial" pitchFamily="-107" charset="0"/>
                <a:cs typeface="Arial" pitchFamily="-107" charset="0"/>
              </a:rPr>
              <a:t>Fast food</a:t>
            </a:r>
          </a:p>
          <a:p>
            <a:pPr marL="342900" indent="-342900">
              <a:spcBef>
                <a:spcPct val="20000"/>
              </a:spcBef>
              <a:buFont typeface="Arial" pitchFamily="-107" charset="0"/>
              <a:buChar char="•"/>
            </a:pPr>
            <a:r>
              <a:rPr lang="en-US" sz="2400">
                <a:latin typeface="Arial" pitchFamily="-107" charset="0"/>
                <a:cs typeface="Arial" pitchFamily="-107" charset="0"/>
              </a:rPr>
              <a:t>Pedicures</a:t>
            </a:r>
          </a:p>
          <a:p>
            <a:pPr marL="342900" indent="-342900">
              <a:spcBef>
                <a:spcPct val="20000"/>
              </a:spcBef>
              <a:buFont typeface="Arial" pitchFamily="-107" charset="0"/>
              <a:buChar char="•"/>
            </a:pPr>
            <a:r>
              <a:rPr lang="en-US" sz="2400">
                <a:latin typeface="Arial" pitchFamily="-107" charset="0"/>
                <a:cs typeface="Arial" pitchFamily="-107" charset="0"/>
              </a:rPr>
              <a:t>New vehicles</a:t>
            </a:r>
          </a:p>
          <a:p>
            <a:pPr marL="342900" indent="-342900">
              <a:spcBef>
                <a:spcPct val="20000"/>
              </a:spcBef>
              <a:buFont typeface="Arial" pitchFamily="-107" charset="0"/>
              <a:buChar char="•"/>
            </a:pPr>
            <a:r>
              <a:rPr lang="en-US" sz="2400">
                <a:latin typeface="Arial" pitchFamily="-107" charset="0"/>
                <a:cs typeface="Arial" pitchFamily="-107" charset="0"/>
              </a:rPr>
              <a:t>Used vehicles</a:t>
            </a:r>
          </a:p>
          <a:p>
            <a:pPr marL="342900" indent="-342900">
              <a:spcBef>
                <a:spcPct val="20000"/>
              </a:spcBef>
              <a:buFont typeface="Arial" pitchFamily="-107" charset="0"/>
              <a:buChar char="•"/>
            </a:pPr>
            <a:r>
              <a:rPr lang="en-US" sz="2400">
                <a:latin typeface="Arial" pitchFamily="-107" charset="0"/>
                <a:cs typeface="Arial" pitchFamily="-107" charset="0"/>
              </a:rPr>
              <a:t>Laptop computers</a:t>
            </a:r>
          </a:p>
        </p:txBody>
      </p:sp>
      <p:sp>
        <p:nvSpPr>
          <p:cNvPr id="5" name="Content Placeholder 3"/>
          <p:cNvSpPr txBox="1">
            <a:spLocks/>
          </p:cNvSpPr>
          <p:nvPr/>
        </p:nvSpPr>
        <p:spPr bwMode="auto">
          <a:xfrm>
            <a:off x="4859338" y="3043238"/>
            <a:ext cx="3381375" cy="3375025"/>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107" charset="0"/>
              <a:buChar char="•"/>
            </a:pPr>
            <a:r>
              <a:rPr lang="en-US" sz="2400">
                <a:latin typeface="Arial" pitchFamily="-107" charset="0"/>
                <a:cs typeface="Arial" pitchFamily="-107" charset="0"/>
              </a:rPr>
              <a:t>Lawn-care service</a:t>
            </a:r>
          </a:p>
          <a:p>
            <a:pPr marL="342900" indent="-342900">
              <a:spcBef>
                <a:spcPct val="20000"/>
              </a:spcBef>
              <a:buFont typeface="Arial" pitchFamily="-107" charset="0"/>
              <a:buChar char="•"/>
            </a:pPr>
            <a:r>
              <a:rPr lang="en-US" sz="2400">
                <a:latin typeface="Arial" pitchFamily="-107" charset="0"/>
                <a:cs typeface="Arial" pitchFamily="-107" charset="0"/>
              </a:rPr>
              <a:t>Milk</a:t>
            </a:r>
          </a:p>
          <a:p>
            <a:pPr marL="342900" indent="-342900">
              <a:spcBef>
                <a:spcPct val="20000"/>
              </a:spcBef>
              <a:buFont typeface="Arial" pitchFamily="-107" charset="0"/>
              <a:buChar char="•"/>
            </a:pPr>
            <a:r>
              <a:rPr lang="en-US" sz="2400">
                <a:latin typeface="Arial" pitchFamily="-107" charset="0"/>
                <a:cs typeface="Arial" pitchFamily="-107" charset="0"/>
              </a:rPr>
              <a:t>Gasoline</a:t>
            </a:r>
          </a:p>
          <a:p>
            <a:pPr marL="342900" indent="-342900">
              <a:spcBef>
                <a:spcPct val="20000"/>
              </a:spcBef>
              <a:buFont typeface="Arial" pitchFamily="-107" charset="0"/>
              <a:buChar char="•"/>
            </a:pPr>
            <a:r>
              <a:rPr lang="en-US" sz="2400">
                <a:latin typeface="Arial" pitchFamily="-107" charset="0"/>
                <a:cs typeface="Arial" pitchFamily="-107" charset="0"/>
              </a:rPr>
              <a:t>Cigarettes</a:t>
            </a:r>
          </a:p>
          <a:p>
            <a:pPr marL="342900" indent="-342900">
              <a:spcBef>
                <a:spcPct val="20000"/>
              </a:spcBef>
              <a:buFont typeface="Arial" pitchFamily="-107" charset="0"/>
              <a:buChar char="•"/>
            </a:pPr>
            <a:r>
              <a:rPr lang="en-US" sz="2400">
                <a:latin typeface="Arial" pitchFamily="-107" charset="0"/>
                <a:cs typeface="Arial" pitchFamily="-107" charset="0"/>
              </a:rPr>
              <a:t>Lottery tickets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5 </a:t>
            </a:r>
          </a:p>
        </p:txBody>
      </p:sp>
      <p:sp>
        <p:nvSpPr>
          <p:cNvPr id="53251" name="Content Placeholder 2"/>
          <p:cNvSpPr>
            <a:spLocks noGrp="1"/>
          </p:cNvSpPr>
          <p:nvPr>
            <p:ph idx="1"/>
          </p:nvPr>
        </p:nvSpPr>
        <p:spPr>
          <a:xfrm>
            <a:off x="273050" y="1712913"/>
            <a:ext cx="8696325" cy="4895850"/>
          </a:xfrm>
        </p:spPr>
        <p:txBody>
          <a:bodyPr/>
          <a:lstStyle/>
          <a:p>
            <a:r>
              <a:rPr lang="en-US" sz="3200" dirty="0">
                <a:latin typeface="Arial" pitchFamily="-107" charset="0"/>
                <a:cs typeface="Arial" pitchFamily="-107" charset="0"/>
              </a:rPr>
              <a:t>Suppose that Doug receives a pay increase at work, and his income increases by 20 percent. As a result, Doug decides to buy 12 percent less ground beef. For Doug, ground beef is a(n) ________.</a:t>
            </a:r>
          </a:p>
          <a:p>
            <a:pPr marL="971550" lvl="1" indent="-514350">
              <a:buFont typeface="Calibri" pitchFamily="-107" charset="0"/>
              <a:buAutoNum type="alphaUcPeriod"/>
            </a:pPr>
            <a:r>
              <a:rPr lang="en-US" sz="2800" dirty="0">
                <a:latin typeface="Arial" pitchFamily="-107" charset="0"/>
                <a:cs typeface="Arial" pitchFamily="-107" charset="0"/>
              </a:rPr>
              <a:t>luxury good</a:t>
            </a:r>
          </a:p>
          <a:p>
            <a:pPr marL="971550" lvl="1" indent="-514350">
              <a:buFont typeface="Calibri" pitchFamily="-107" charset="0"/>
              <a:buAutoNum type="alphaUcPeriod"/>
            </a:pPr>
            <a:r>
              <a:rPr lang="en-US" sz="2800" dirty="0">
                <a:latin typeface="Arial" pitchFamily="-107" charset="0"/>
                <a:cs typeface="Arial" pitchFamily="-107" charset="0"/>
              </a:rPr>
              <a:t>necessity good</a:t>
            </a:r>
          </a:p>
          <a:p>
            <a:pPr marL="971550" lvl="1" indent="-514350">
              <a:buFont typeface="Calibri" pitchFamily="-107" charset="0"/>
              <a:buAutoNum type="alphaUcPeriod"/>
            </a:pPr>
            <a:r>
              <a:rPr lang="en-US" sz="2800" dirty="0">
                <a:latin typeface="Arial" pitchFamily="-107" charset="0"/>
                <a:cs typeface="Arial" pitchFamily="-107" charset="0"/>
              </a:rPr>
              <a:t>normal good</a:t>
            </a:r>
          </a:p>
          <a:p>
            <a:pPr marL="971550" lvl="1" indent="-514350">
              <a:buFont typeface="Calibri" pitchFamily="-107" charset="0"/>
              <a:buAutoNum type="alphaUcPeriod"/>
            </a:pPr>
            <a:r>
              <a:rPr lang="en-US" sz="2800" dirty="0">
                <a:latin typeface="Arial" pitchFamily="-107" charset="0"/>
                <a:cs typeface="Arial" pitchFamily="-107" charset="0"/>
              </a:rPr>
              <a:t>inferior good</a:t>
            </a:r>
          </a:p>
        </p:txBody>
      </p:sp>
      <p:sp>
        <p:nvSpPr>
          <p:cNvPr id="4" name="Rectangle 3" descr="Correct answer: D, inferior good"/>
          <p:cNvSpPr/>
          <p:nvPr/>
        </p:nvSpPr>
        <p:spPr>
          <a:xfrm>
            <a:off x="724986" y="5784916"/>
            <a:ext cx="2663107" cy="51963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504238" cy="1527175"/>
          </a:xfrm>
        </p:spPr>
        <p:txBody>
          <a:bodyPr/>
          <a:lstStyle/>
          <a:p>
            <a:r>
              <a:rPr lang="en-US">
                <a:latin typeface="Arial" pitchFamily="-107" charset="0"/>
                <a:cs typeface="Arial" pitchFamily="-107" charset="0"/>
              </a:rPr>
              <a:t>Here’s a question for you…</a:t>
            </a:r>
          </a:p>
        </p:txBody>
      </p:sp>
      <p:sp>
        <p:nvSpPr>
          <p:cNvPr id="15362" name="Content Placeholder 2"/>
          <p:cNvSpPr>
            <a:spLocks noGrp="1"/>
          </p:cNvSpPr>
          <p:nvPr>
            <p:ph idx="1"/>
          </p:nvPr>
        </p:nvSpPr>
        <p:spPr>
          <a:xfrm>
            <a:off x="457200" y="1712913"/>
            <a:ext cx="8504238" cy="2803525"/>
          </a:xfrm>
        </p:spPr>
        <p:txBody>
          <a:bodyPr/>
          <a:lstStyle/>
          <a:p>
            <a:r>
              <a:rPr lang="en-US" dirty="0">
                <a:latin typeface="Arial" pitchFamily="-107" charset="0"/>
                <a:cs typeface="Arial" pitchFamily="-107" charset="0"/>
              </a:rPr>
              <a:t>How do you respond when the price of gasoline rises by 10 percent?</a:t>
            </a:r>
            <a:endParaRPr lang="en-US" sz="900" dirty="0">
              <a:latin typeface="Arial" pitchFamily="-107" charset="0"/>
              <a:cs typeface="Arial" pitchFamily="-107" charset="0"/>
            </a:endParaRPr>
          </a:p>
          <a:p>
            <a:pPr lvl="1"/>
            <a:r>
              <a:rPr lang="en-US" dirty="0">
                <a:latin typeface="Arial" pitchFamily="-107" charset="0"/>
                <a:cs typeface="Arial" pitchFamily="-107" charset="0"/>
              </a:rPr>
              <a:t>Does your answer change if we are talking about a 10 percent rise in the price of a Big Mac meal?</a:t>
            </a:r>
          </a:p>
        </p:txBody>
      </p:sp>
      <p:pic>
        <p:nvPicPr>
          <p:cNvPr id="6" name="Picture 5" descr="A metallic 2 gallon can of gasoline. "/>
          <p:cNvPicPr>
            <a:picLocks noChangeAspect="1"/>
          </p:cNvPicPr>
          <p:nvPr/>
        </p:nvPicPr>
        <p:blipFill>
          <a:blip r:embed="rId3"/>
          <a:srcRect b="5066"/>
          <a:stretch>
            <a:fillRect/>
          </a:stretch>
        </p:blipFill>
        <p:spPr>
          <a:xfrm>
            <a:off x="2507395" y="4430792"/>
            <a:ext cx="1676552" cy="2427208"/>
          </a:xfrm>
          <a:prstGeom prst="rect">
            <a:avLst/>
          </a:prstGeom>
        </p:spPr>
      </p:pic>
      <p:pic>
        <p:nvPicPr>
          <p:cNvPr id="7" name="Picture 6" descr="A cheeseburger."/>
          <p:cNvPicPr>
            <a:picLocks noChangeAspect="1"/>
          </p:cNvPicPr>
          <p:nvPr/>
        </p:nvPicPr>
        <p:blipFill>
          <a:blip r:embed="rId4"/>
          <a:stretch>
            <a:fillRect/>
          </a:stretch>
        </p:blipFill>
        <p:spPr>
          <a:xfrm>
            <a:off x="4826144" y="5080328"/>
            <a:ext cx="1810462" cy="1576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Cross-Price Elasticity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14340" name="Content Placeholder 2"/>
          <p:cNvSpPr>
            <a:spLocks noGrp="1"/>
          </p:cNvSpPr>
          <p:nvPr>
            <p:ph idx="1"/>
          </p:nvPr>
        </p:nvSpPr>
        <p:spPr>
          <a:xfrm>
            <a:off x="457200" y="1712913"/>
            <a:ext cx="8229600" cy="3300412"/>
          </a:xfrm>
        </p:spPr>
        <p:txBody>
          <a:bodyPr/>
          <a:lstStyle/>
          <a:p>
            <a:pPr eaLnBrk="1" hangingPunct="1"/>
            <a:r>
              <a:rPr lang="en-US" sz="3200">
                <a:latin typeface="Arial" pitchFamily="-107" charset="0"/>
                <a:cs typeface="Arial" pitchFamily="-107" charset="0"/>
              </a:rPr>
              <a:t>Changes in the prices of complements and substitutes also affect demand.</a:t>
            </a:r>
          </a:p>
          <a:p>
            <a:pPr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Cross-price elasticity of demand</a:t>
            </a:r>
          </a:p>
          <a:p>
            <a:pPr lvl="1" eaLnBrk="1" hangingPunct="1"/>
            <a:r>
              <a:rPr lang="en-US" sz="2800">
                <a:latin typeface="Arial" pitchFamily="-107" charset="0"/>
                <a:cs typeface="Arial" pitchFamily="-107" charset="0"/>
              </a:rPr>
              <a:t>Measures the responsiveness of the quantity demanded of one good to a change in the price of </a:t>
            </a:r>
            <a:r>
              <a:rPr lang="en-US" sz="2800" i="1">
                <a:latin typeface="Arial" pitchFamily="-107" charset="0"/>
                <a:cs typeface="Arial" pitchFamily="-107" charset="0"/>
              </a:rPr>
              <a:t>a related </a:t>
            </a:r>
            <a:r>
              <a:rPr lang="en-US" sz="2800">
                <a:latin typeface="Arial" pitchFamily="-107" charset="0"/>
                <a:cs typeface="Arial" pitchFamily="-107" charset="0"/>
              </a:rPr>
              <a:t>good</a:t>
            </a:r>
          </a:p>
        </p:txBody>
      </p:sp>
      <p:pic>
        <p:nvPicPr>
          <p:cNvPr id="5" name="Picture 4" descr="Four different brands of two liter sodas: Sprite, Coca-Cola, Lift, and Fanta."/>
          <p:cNvPicPr>
            <a:picLocks noChangeAspect="1"/>
          </p:cNvPicPr>
          <p:nvPr/>
        </p:nvPicPr>
        <p:blipFill>
          <a:blip r:embed="rId3"/>
          <a:srcRect b="2849"/>
          <a:stretch>
            <a:fillRect/>
          </a:stretch>
        </p:blipFill>
        <p:spPr>
          <a:xfrm>
            <a:off x="5294562" y="4618044"/>
            <a:ext cx="3153007" cy="2135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Cross-Price Elasticity</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93186" name="Content Placeholder 2"/>
          <p:cNvSpPr>
            <a:spLocks noGrp="1"/>
          </p:cNvSpPr>
          <p:nvPr>
            <p:ph idx="1"/>
          </p:nvPr>
        </p:nvSpPr>
        <p:spPr>
          <a:xfrm>
            <a:off x="509588" y="4219575"/>
            <a:ext cx="8229600" cy="2638425"/>
          </a:xfrm>
        </p:spPr>
        <p:txBody>
          <a:bodyPr/>
          <a:lstStyle/>
          <a:p>
            <a:pPr eaLnBrk="1" hangingPunct="1"/>
            <a:r>
              <a:rPr lang="en-US" sz="3200" i="1" dirty="0">
                <a:latin typeface="Arial" pitchFamily="-107" charset="0"/>
                <a:cs typeface="Arial" pitchFamily="-107" charset="0"/>
              </a:rPr>
              <a:t>E</a:t>
            </a:r>
            <a:r>
              <a:rPr lang="en-US" sz="3200" i="1" baseline="-25000" dirty="0">
                <a:latin typeface="Arial" pitchFamily="-107" charset="0"/>
                <a:cs typeface="Arial" pitchFamily="-107" charset="0"/>
              </a:rPr>
              <a:t>C  </a:t>
            </a:r>
            <a:r>
              <a:rPr lang="en-US" sz="3200" dirty="0">
                <a:latin typeface="Arial" pitchFamily="-107" charset="0"/>
                <a:cs typeface="Arial" pitchFamily="-107" charset="0"/>
              </a:rPr>
              <a:t>can be positive or negative</a:t>
            </a:r>
          </a:p>
          <a:p>
            <a:pPr lvl="1" eaLnBrk="1" hangingPunct="1"/>
            <a:r>
              <a:rPr lang="en-US" sz="2800" dirty="0">
                <a:latin typeface="Arial" pitchFamily="-107" charset="0"/>
                <a:cs typeface="Arial" pitchFamily="-107" charset="0"/>
              </a:rPr>
              <a:t>Substitute goods:</a:t>
            </a:r>
            <a:r>
              <a:rPr lang="en-US" sz="2800" i="1" dirty="0">
                <a:latin typeface="Arial" pitchFamily="-107" charset="0"/>
                <a:cs typeface="Arial" pitchFamily="-107" charset="0"/>
              </a:rPr>
              <a:t> E</a:t>
            </a:r>
            <a:r>
              <a:rPr lang="en-US" sz="2800" i="1" baseline="-25000" dirty="0">
                <a:latin typeface="Arial" pitchFamily="-107" charset="0"/>
                <a:cs typeface="Arial" pitchFamily="-107" charset="0"/>
              </a:rPr>
              <a:t>C</a:t>
            </a:r>
            <a:r>
              <a:rPr lang="en-US" sz="2800" i="1" dirty="0">
                <a:latin typeface="Arial" pitchFamily="-107" charset="0"/>
                <a:cs typeface="Arial" pitchFamily="-107" charset="0"/>
              </a:rPr>
              <a:t> </a:t>
            </a:r>
            <a:r>
              <a:rPr lang="en-US" sz="2800" dirty="0">
                <a:latin typeface="Arial" pitchFamily="-107" charset="0"/>
                <a:cs typeface="Arial" pitchFamily="-107" charset="0"/>
              </a:rPr>
              <a:t>&gt; 0</a:t>
            </a:r>
          </a:p>
          <a:p>
            <a:pPr lvl="1" eaLnBrk="1" hangingPunct="1"/>
            <a:r>
              <a:rPr lang="en-US" sz="2800" dirty="0">
                <a:latin typeface="Arial" pitchFamily="-107" charset="0"/>
                <a:cs typeface="Arial" pitchFamily="-107" charset="0"/>
              </a:rPr>
              <a:t>Complementary goods:</a:t>
            </a:r>
            <a:r>
              <a:rPr lang="en-US" sz="2800" i="1" dirty="0">
                <a:latin typeface="Arial" pitchFamily="-107" charset="0"/>
                <a:cs typeface="Arial" pitchFamily="-107" charset="0"/>
              </a:rPr>
              <a:t> E</a:t>
            </a:r>
            <a:r>
              <a:rPr lang="en-US" sz="2800" i="1" baseline="-25000" dirty="0">
                <a:latin typeface="Arial" pitchFamily="-107" charset="0"/>
                <a:cs typeface="Arial" pitchFamily="-107" charset="0"/>
              </a:rPr>
              <a:t>C</a:t>
            </a:r>
            <a:r>
              <a:rPr lang="en-US" sz="2800" i="1" dirty="0">
                <a:latin typeface="Arial" pitchFamily="-107" charset="0"/>
                <a:cs typeface="Arial" pitchFamily="-107" charset="0"/>
              </a:rPr>
              <a:t> </a:t>
            </a:r>
            <a:r>
              <a:rPr lang="en-US" sz="2800" dirty="0">
                <a:latin typeface="Arial" pitchFamily="-107" charset="0"/>
                <a:cs typeface="Arial" pitchFamily="-107" charset="0"/>
              </a:rPr>
              <a:t>&lt; 0</a:t>
            </a:r>
          </a:p>
          <a:p>
            <a:pPr eaLnBrk="1" hangingPunct="1"/>
            <a:endParaRPr lang="en-US" sz="3200" dirty="0">
              <a:latin typeface="Arial" pitchFamily="-107" charset="0"/>
              <a:cs typeface="Arial" pitchFamily="-107" charset="0"/>
            </a:endParaRPr>
          </a:p>
        </p:txBody>
      </p:sp>
      <p:graphicFrame>
        <p:nvGraphicFramePr>
          <p:cNvPr id="2" name="Object 1"/>
          <p:cNvGraphicFramePr>
            <a:graphicFrameLocks noChangeAspect="1"/>
          </p:cNvGraphicFramePr>
          <p:nvPr/>
        </p:nvGraphicFramePr>
        <p:xfrm>
          <a:off x="2973388" y="2578100"/>
          <a:ext cx="2420937" cy="1350963"/>
        </p:xfrm>
        <a:graphic>
          <a:graphicData uri="http://schemas.openxmlformats.org/presentationml/2006/ole">
            <mc:AlternateContent xmlns:mc="http://schemas.openxmlformats.org/markup-compatibility/2006">
              <mc:Choice xmlns:v="urn:schemas-microsoft-com:vml" Requires="v">
                <p:oleObj spid="_x0000_s93219" name="Equation" r:id="rId4" imgW="774700" imgH="431800" progId="Equation.3">
                  <p:embed/>
                </p:oleObj>
              </mc:Choice>
              <mc:Fallback>
                <p:oleObj name="Equation" r:id="rId4" imgW="774700" imgH="431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2578100"/>
                        <a:ext cx="2420937" cy="1350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3188" name="Object 1"/>
          <p:cNvGraphicFramePr>
            <a:graphicFrameLocks noChangeAspect="1"/>
          </p:cNvGraphicFramePr>
          <p:nvPr/>
        </p:nvGraphicFramePr>
        <p:xfrm>
          <a:off x="396875" y="1706563"/>
          <a:ext cx="8399463" cy="700087"/>
        </p:xfrm>
        <a:graphic>
          <a:graphicData uri="http://schemas.openxmlformats.org/presentationml/2006/ole">
            <mc:AlternateContent xmlns:mc="http://schemas.openxmlformats.org/markup-compatibility/2006">
              <mc:Choice xmlns:v="urn:schemas-microsoft-com:vml" Requires="v">
                <p:oleObj spid="_x0000_s93220" name="Equation" r:id="rId6" imgW="5181600" imgH="431800" progId="Equation.3">
                  <p:embed/>
                </p:oleObj>
              </mc:Choice>
              <mc:Fallback>
                <p:oleObj name="Equation" r:id="rId6" imgW="5181600" imgH="4318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75" y="1706563"/>
                        <a:ext cx="8399463" cy="7000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318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31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6 </a:t>
            </a:r>
          </a:p>
        </p:txBody>
      </p:sp>
      <p:sp>
        <p:nvSpPr>
          <p:cNvPr id="53251" name="Content Placeholder 2"/>
          <p:cNvSpPr>
            <a:spLocks noGrp="1"/>
          </p:cNvSpPr>
          <p:nvPr>
            <p:ph idx="1"/>
          </p:nvPr>
        </p:nvSpPr>
        <p:spPr>
          <a:xfrm>
            <a:off x="273050" y="1712913"/>
            <a:ext cx="8696325" cy="4895850"/>
          </a:xfrm>
        </p:spPr>
        <p:txBody>
          <a:bodyPr/>
          <a:lstStyle/>
          <a:p>
            <a:r>
              <a:rPr lang="en-US" sz="2800" dirty="0">
                <a:latin typeface="Arial" pitchFamily="-107" charset="0"/>
                <a:cs typeface="Arial" pitchFamily="-107" charset="0"/>
              </a:rPr>
              <a:t>Economists have studied that when the price of chicken increases, people purchase less rice. With these two goods, which of the following is true?</a:t>
            </a:r>
            <a:br>
              <a:rPr lang="en-US" sz="2800" dirty="0">
                <a:latin typeface="Arial" pitchFamily="-107" charset="0"/>
                <a:cs typeface="Arial" pitchFamily="-107" charset="0"/>
              </a:rPr>
            </a:br>
            <a:endParaRPr lang="en-US" sz="2800" dirty="0">
              <a:latin typeface="Arial" pitchFamily="-107" charset="0"/>
              <a:cs typeface="Arial" pitchFamily="-107" charset="0"/>
            </a:endParaRPr>
          </a:p>
          <a:p>
            <a:pPr marL="971550" lvl="1" indent="-514350">
              <a:buFont typeface="Calibri" pitchFamily="-107" charset="0"/>
              <a:buAutoNum type="alphaUcPeriod"/>
            </a:pPr>
            <a:r>
              <a:rPr lang="en-US" sz="2800" i="1" dirty="0">
                <a:latin typeface="Arial" pitchFamily="-107" charset="0"/>
                <a:cs typeface="Arial" pitchFamily="-107" charset="0"/>
              </a:rPr>
              <a:t>E</a:t>
            </a:r>
            <a:r>
              <a:rPr lang="en-US" sz="2800" i="1" baseline="-25000" dirty="0">
                <a:latin typeface="Arial" pitchFamily="-107" charset="0"/>
                <a:cs typeface="Arial" pitchFamily="-107" charset="0"/>
              </a:rPr>
              <a:t>C</a:t>
            </a:r>
            <a:r>
              <a:rPr lang="en-US" sz="2800" dirty="0">
                <a:latin typeface="Arial" pitchFamily="-107" charset="0"/>
                <a:cs typeface="Arial" pitchFamily="-107" charset="0"/>
              </a:rPr>
              <a:t> &lt; 0, chicken and rice are complements</a:t>
            </a:r>
          </a:p>
          <a:p>
            <a:pPr marL="971550" lvl="1" indent="-514350">
              <a:buFont typeface="Calibri" pitchFamily="-107" charset="0"/>
              <a:buAutoNum type="alphaUcPeriod"/>
            </a:pPr>
            <a:r>
              <a:rPr lang="en-US" sz="2800" i="1" dirty="0">
                <a:latin typeface="Arial" pitchFamily="-107" charset="0"/>
                <a:cs typeface="Arial" pitchFamily="-107" charset="0"/>
              </a:rPr>
              <a:t>E</a:t>
            </a:r>
            <a:r>
              <a:rPr lang="en-US" sz="2800" i="1" baseline="-25000" dirty="0">
                <a:latin typeface="Arial" pitchFamily="-107" charset="0"/>
                <a:cs typeface="Arial" pitchFamily="-107" charset="0"/>
              </a:rPr>
              <a:t>C</a:t>
            </a:r>
            <a:r>
              <a:rPr lang="en-US" sz="2800" dirty="0">
                <a:latin typeface="Arial" pitchFamily="-107" charset="0"/>
                <a:cs typeface="Arial" pitchFamily="-107" charset="0"/>
              </a:rPr>
              <a:t> &gt; 0, chicken and rice are complements</a:t>
            </a:r>
          </a:p>
          <a:p>
            <a:pPr marL="971550" lvl="1" indent="-514350">
              <a:buFont typeface="Calibri" pitchFamily="-107" charset="0"/>
              <a:buAutoNum type="alphaUcPeriod"/>
            </a:pPr>
            <a:r>
              <a:rPr lang="en-US" sz="2800" i="1" dirty="0">
                <a:latin typeface="Arial" pitchFamily="-107" charset="0"/>
                <a:cs typeface="Arial" pitchFamily="-107" charset="0"/>
              </a:rPr>
              <a:t>E</a:t>
            </a:r>
            <a:r>
              <a:rPr lang="en-US" sz="2800" i="1" baseline="-25000" dirty="0">
                <a:latin typeface="Arial" pitchFamily="-107" charset="0"/>
                <a:cs typeface="Arial" pitchFamily="-107" charset="0"/>
              </a:rPr>
              <a:t>C</a:t>
            </a:r>
            <a:r>
              <a:rPr lang="en-US" sz="2800" dirty="0">
                <a:latin typeface="Arial" pitchFamily="-107" charset="0"/>
                <a:cs typeface="Arial" pitchFamily="-107" charset="0"/>
              </a:rPr>
              <a:t> &lt; 0, chicken and rice are substitutes</a:t>
            </a:r>
          </a:p>
          <a:p>
            <a:pPr marL="971550" lvl="1" indent="-514350">
              <a:buFont typeface="Calibri" pitchFamily="-107" charset="0"/>
              <a:buAutoNum type="alphaUcPeriod"/>
            </a:pPr>
            <a:r>
              <a:rPr lang="en-US" sz="2800" i="1" dirty="0">
                <a:latin typeface="Arial" pitchFamily="-107" charset="0"/>
                <a:cs typeface="Arial" pitchFamily="-107" charset="0"/>
              </a:rPr>
              <a:t>E</a:t>
            </a:r>
            <a:r>
              <a:rPr lang="en-US" sz="2800" i="1" baseline="-25000" dirty="0">
                <a:latin typeface="Arial" pitchFamily="-107" charset="0"/>
                <a:cs typeface="Arial" pitchFamily="-107" charset="0"/>
              </a:rPr>
              <a:t>C</a:t>
            </a:r>
            <a:r>
              <a:rPr lang="en-US" sz="2800" i="1" dirty="0">
                <a:latin typeface="Arial" pitchFamily="-107" charset="0"/>
                <a:cs typeface="Arial" pitchFamily="-107" charset="0"/>
              </a:rPr>
              <a:t> </a:t>
            </a:r>
            <a:r>
              <a:rPr lang="en-US" sz="2800" dirty="0">
                <a:latin typeface="Arial" pitchFamily="-107" charset="0"/>
                <a:cs typeface="Arial" pitchFamily="-107" charset="0"/>
              </a:rPr>
              <a:t>&gt; 0, chicken and rice are substitutes</a:t>
            </a:r>
          </a:p>
        </p:txBody>
      </p:sp>
      <p:sp>
        <p:nvSpPr>
          <p:cNvPr id="4" name="Rectangle 3" descr="Correct answer: A, EC &lt; 0, chicken and rice are complements.&#13;"/>
          <p:cNvSpPr/>
          <p:nvPr/>
        </p:nvSpPr>
        <p:spPr>
          <a:xfrm>
            <a:off x="744237" y="3522978"/>
            <a:ext cx="7263982" cy="5283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Price Elasticity of Supply</a:t>
            </a:r>
          </a:p>
        </p:txBody>
      </p:sp>
      <p:sp>
        <p:nvSpPr>
          <p:cNvPr id="57347" name="Content Placeholder 2"/>
          <p:cNvSpPr>
            <a:spLocks noGrp="1"/>
          </p:cNvSpPr>
          <p:nvPr>
            <p:ph idx="1"/>
          </p:nvPr>
        </p:nvSpPr>
        <p:spPr>
          <a:xfrm>
            <a:off x="457200" y="1712913"/>
            <a:ext cx="8432800" cy="4895850"/>
          </a:xfrm>
        </p:spPr>
        <p:txBody>
          <a:bodyPr/>
          <a:lstStyle/>
          <a:p>
            <a:pPr eaLnBrk="1" hangingPunct="1"/>
            <a:r>
              <a:rPr lang="en-US" sz="3200">
                <a:latin typeface="Arial" pitchFamily="-107" charset="0"/>
                <a:cs typeface="Arial" pitchFamily="-107" charset="0"/>
              </a:rPr>
              <a:t>Producers also respond to changes in price.</a:t>
            </a:r>
          </a:p>
          <a:p>
            <a:pPr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Price elasticity of supply</a:t>
            </a:r>
          </a:p>
          <a:p>
            <a:pPr lvl="1" eaLnBrk="1" hangingPunct="1"/>
            <a:r>
              <a:rPr lang="en-US" sz="2800">
                <a:latin typeface="Arial" pitchFamily="-107" charset="0"/>
                <a:cs typeface="Arial" pitchFamily="-107" charset="0"/>
              </a:rPr>
              <a:t>Measures the responsiveness of the quantity supplied to a change in price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Determinants of the Price Elasticity of Supply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8371"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Flexibility of producers</a:t>
            </a:r>
          </a:p>
          <a:p>
            <a:pPr lvl="1" eaLnBrk="1" hangingPunct="1"/>
            <a:r>
              <a:rPr lang="en-US" sz="2800">
                <a:latin typeface="Arial" pitchFamily="-107" charset="0"/>
                <a:cs typeface="Arial" pitchFamily="-107" charset="0"/>
              </a:rPr>
              <a:t>More production flexibility implies firms are more able to respond to changes in price</a:t>
            </a:r>
          </a:p>
          <a:p>
            <a:pPr lvl="1" eaLnBrk="1" hangingPunct="1"/>
            <a:endParaRPr lang="en-US" sz="800">
              <a:latin typeface="Arial" pitchFamily="-107" charset="0"/>
              <a:cs typeface="Arial" pitchFamily="-107" charset="0"/>
            </a:endParaRPr>
          </a:p>
          <a:p>
            <a:pPr lvl="1" eaLnBrk="1" hangingPunct="1"/>
            <a:r>
              <a:rPr lang="en-US" sz="2800">
                <a:latin typeface="Arial" pitchFamily="-107" charset="0"/>
                <a:cs typeface="Arial" pitchFamily="-107" charset="0"/>
              </a:rPr>
              <a:t>A firm will have more production flexibility if it is able to:</a:t>
            </a:r>
          </a:p>
          <a:p>
            <a:pPr lvl="2" eaLnBrk="1" hangingPunct="1"/>
            <a:r>
              <a:rPr lang="en-US">
                <a:latin typeface="Arial" pitchFamily="-107" charset="0"/>
                <a:ea typeface="Helvetica Neue" pitchFamily="-107" charset="0"/>
                <a:cs typeface="Helvetica Neue" pitchFamily="-107" charset="0"/>
              </a:rPr>
              <a:t>Have spare capacity</a:t>
            </a:r>
          </a:p>
          <a:p>
            <a:pPr lvl="2" eaLnBrk="1" hangingPunct="1"/>
            <a:r>
              <a:rPr lang="en-US">
                <a:latin typeface="Arial" pitchFamily="-107" charset="0"/>
                <a:ea typeface="Helvetica Neue" pitchFamily="-107" charset="0"/>
                <a:cs typeface="Helvetica Neue" pitchFamily="-107" charset="0"/>
              </a:rPr>
              <a:t>Maintain inventory</a:t>
            </a:r>
          </a:p>
          <a:p>
            <a:pPr lvl="2" eaLnBrk="1" hangingPunct="1"/>
            <a:r>
              <a:rPr lang="en-US">
                <a:latin typeface="Arial" pitchFamily="-107" charset="0"/>
                <a:ea typeface="Helvetica Neue" pitchFamily="-107" charset="0"/>
                <a:cs typeface="Helvetica Neue" pitchFamily="-107" charset="0"/>
              </a:rPr>
              <a:t>Relocate easily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The Determinants of the Price Elasticity of Supply</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59395"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Time and adjustment process</a:t>
            </a:r>
          </a:p>
          <a:p>
            <a:pPr lvl="1" eaLnBrk="1" hangingPunct="1"/>
            <a:r>
              <a:rPr lang="en-US" sz="2800">
                <a:latin typeface="Arial" pitchFamily="-107" charset="0"/>
                <a:cs typeface="Arial" pitchFamily="-107" charset="0"/>
              </a:rPr>
              <a:t>Immediate run</a:t>
            </a:r>
          </a:p>
          <a:p>
            <a:pPr lvl="2" eaLnBrk="1" hangingPunct="1"/>
            <a:r>
              <a:rPr lang="en-US">
                <a:latin typeface="Arial" pitchFamily="-107" charset="0"/>
                <a:ea typeface="Helvetica Neue" pitchFamily="-107" charset="0"/>
                <a:cs typeface="Helvetica Neue" pitchFamily="-107" charset="0"/>
              </a:rPr>
              <a:t>Suppliers are stuck with what they have on hand; no adjustment</a:t>
            </a:r>
          </a:p>
          <a:p>
            <a:pPr lvl="2" eaLnBrk="1" hangingPunct="1"/>
            <a:endParaRPr lang="en-US" sz="1000">
              <a:latin typeface="Arial" pitchFamily="-107" charset="0"/>
              <a:ea typeface="Helvetica Neue" pitchFamily="-107" charset="0"/>
              <a:cs typeface="Helvetica Neue" pitchFamily="-107" charset="0"/>
            </a:endParaRPr>
          </a:p>
          <a:p>
            <a:pPr lvl="1" eaLnBrk="1" hangingPunct="1"/>
            <a:r>
              <a:rPr lang="en-US" sz="2800">
                <a:latin typeface="Arial" pitchFamily="-107" charset="0"/>
                <a:cs typeface="Arial" pitchFamily="-107" charset="0"/>
              </a:rPr>
              <a:t>Short run, long run</a:t>
            </a:r>
          </a:p>
          <a:p>
            <a:pPr lvl="2" eaLnBrk="1" hangingPunct="1"/>
            <a:r>
              <a:rPr lang="en-US">
                <a:latin typeface="Arial" pitchFamily="-107" charset="0"/>
                <a:ea typeface="Helvetica Neue" pitchFamily="-107" charset="0"/>
                <a:cs typeface="Helvetica Neue" pitchFamily="-107" charset="0"/>
              </a:rPr>
              <a:t>Over time, the firm is able to adjust to market conditions.</a:t>
            </a:r>
          </a:p>
          <a:p>
            <a:pPr lvl="2" eaLnBrk="1" hangingPunct="1"/>
            <a:r>
              <a:rPr lang="en-US">
                <a:latin typeface="Arial" pitchFamily="-107" charset="0"/>
                <a:ea typeface="Helvetica Neue" pitchFamily="-107" charset="0"/>
                <a:cs typeface="Helvetica Neue" pitchFamily="-107" charset="0"/>
              </a:rPr>
              <a:t>Supply becomes more elastic.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939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39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descr=" "/>
          <p:cNvCxnSpPr/>
          <p:nvPr/>
        </p:nvCxnSpPr>
        <p:spPr>
          <a:xfrm>
            <a:off x="5203936" y="2828552"/>
            <a:ext cx="239167" cy="1588"/>
          </a:xfrm>
          <a:prstGeom prst="line">
            <a:avLst/>
          </a:prstGeom>
          <a:ln w="22225"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descr=" "/>
          <p:cNvCxnSpPr/>
          <p:nvPr/>
        </p:nvCxnSpPr>
        <p:spPr>
          <a:xfrm>
            <a:off x="5480043" y="2824269"/>
            <a:ext cx="239167" cy="1588"/>
          </a:xfrm>
          <a:prstGeom prst="line">
            <a:avLst/>
          </a:prstGeom>
          <a:ln w="22225"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3425" name="Picture 4" descr="A line graph showing elasticity and the supply curve. Quantity is on the x axis and Price is on the y axis. The line labeled S1 is a vertical line at Q1 and is inelastic. When P1 increases to P2, The S1 line begins to become more elastic and shifts to S2 which is a positive linear line that intersects P2 and Q2. S2 then shifts to S3 which intersects P2 and Q3."/>
          <p:cNvPicPr>
            <a:picLocks noChangeAspect="1"/>
          </p:cNvPicPr>
          <p:nvPr/>
        </p:nvPicPr>
        <p:blipFill>
          <a:blip r:embed="rId3"/>
          <a:srcRect/>
          <a:stretch>
            <a:fillRect/>
          </a:stretch>
        </p:blipFill>
        <p:spPr bwMode="auto">
          <a:xfrm>
            <a:off x="1608138" y="1258888"/>
            <a:ext cx="5926137" cy="5200650"/>
          </a:xfrm>
          <a:prstGeom prst="rect">
            <a:avLst/>
          </a:prstGeom>
          <a:noFill/>
          <a:ln w="9525">
            <a:noFill/>
            <a:miter lim="800000"/>
            <a:headEnd/>
            <a:tailEnd/>
          </a:ln>
        </p:spPr>
      </p:pic>
      <p:pic>
        <p:nvPicPr>
          <p:cNvPr id="103426" name="Picture 6" descr=" "/>
          <p:cNvPicPr>
            <a:picLocks noChangeAspect="1"/>
          </p:cNvPicPr>
          <p:nvPr/>
        </p:nvPicPr>
        <p:blipFill>
          <a:blip r:embed="rId4"/>
          <a:srcRect/>
          <a:stretch>
            <a:fillRect/>
          </a:stretch>
        </p:blipFill>
        <p:spPr bwMode="auto">
          <a:xfrm>
            <a:off x="1789113" y="3517900"/>
            <a:ext cx="3521075" cy="3038475"/>
          </a:xfrm>
          <a:prstGeom prst="rect">
            <a:avLst/>
          </a:prstGeom>
          <a:noFill/>
          <a:ln w="9525">
            <a:noFill/>
            <a:miter lim="800000"/>
            <a:headEnd/>
            <a:tailEnd/>
          </a:ln>
        </p:spPr>
      </p:pic>
      <p:pic>
        <p:nvPicPr>
          <p:cNvPr id="8" name="Picture 7" descr=" "/>
          <p:cNvPicPr>
            <a:picLocks noChangeAspect="1"/>
          </p:cNvPicPr>
          <p:nvPr/>
        </p:nvPicPr>
        <p:blipFill>
          <a:blip r:embed="rId5"/>
          <a:srcRect/>
          <a:stretch>
            <a:fillRect/>
          </a:stretch>
        </p:blipFill>
        <p:spPr bwMode="auto">
          <a:xfrm>
            <a:off x="1789113" y="2643188"/>
            <a:ext cx="3389312" cy="295275"/>
          </a:xfrm>
          <a:prstGeom prst="rect">
            <a:avLst/>
          </a:prstGeom>
          <a:noFill/>
          <a:ln w="9525">
            <a:noFill/>
            <a:miter lim="800000"/>
            <a:headEnd/>
            <a:tailEnd/>
          </a:ln>
        </p:spPr>
      </p:pic>
      <p:pic>
        <p:nvPicPr>
          <p:cNvPr id="9" name="Picture 8" descr=" "/>
          <p:cNvPicPr>
            <a:picLocks noChangeAspect="1"/>
          </p:cNvPicPr>
          <p:nvPr/>
        </p:nvPicPr>
        <p:blipFill>
          <a:blip r:embed="rId6"/>
          <a:srcRect/>
          <a:stretch>
            <a:fillRect/>
          </a:stretch>
        </p:blipFill>
        <p:spPr bwMode="auto">
          <a:xfrm>
            <a:off x="5351463" y="2938463"/>
            <a:ext cx="257175" cy="3617912"/>
          </a:xfrm>
          <a:prstGeom prst="rect">
            <a:avLst/>
          </a:prstGeom>
          <a:noFill/>
          <a:ln w="9525">
            <a:noFill/>
            <a:miter lim="800000"/>
            <a:headEnd/>
            <a:tailEnd/>
          </a:ln>
        </p:spPr>
      </p:pic>
      <p:pic>
        <p:nvPicPr>
          <p:cNvPr id="10" name="Picture 9" descr=" "/>
          <p:cNvPicPr>
            <a:picLocks noChangeAspect="1"/>
          </p:cNvPicPr>
          <p:nvPr/>
        </p:nvPicPr>
        <p:blipFill>
          <a:blip r:embed="rId7"/>
          <a:srcRect/>
          <a:stretch>
            <a:fillRect/>
          </a:stretch>
        </p:blipFill>
        <p:spPr bwMode="auto">
          <a:xfrm>
            <a:off x="5629006" y="2812057"/>
            <a:ext cx="269875" cy="3744317"/>
          </a:xfrm>
          <a:prstGeom prst="rect">
            <a:avLst/>
          </a:prstGeom>
          <a:noFill/>
          <a:ln w="9525">
            <a:noFill/>
            <a:miter lim="800000"/>
            <a:headEnd/>
            <a:tailEnd/>
          </a:ln>
        </p:spPr>
      </p:pic>
      <p:pic>
        <p:nvPicPr>
          <p:cNvPr id="12" name="Picture 11" descr=" "/>
          <p:cNvPicPr>
            <a:picLocks noChangeAspect="1"/>
          </p:cNvPicPr>
          <p:nvPr/>
        </p:nvPicPr>
        <p:blipFill>
          <a:blip r:embed="rId8"/>
          <a:srcRect/>
          <a:stretch>
            <a:fillRect/>
          </a:stretch>
        </p:blipFill>
        <p:spPr bwMode="auto">
          <a:xfrm>
            <a:off x="3622675" y="1181100"/>
            <a:ext cx="3290888" cy="4673600"/>
          </a:xfrm>
          <a:prstGeom prst="rect">
            <a:avLst/>
          </a:prstGeom>
          <a:noFill/>
          <a:ln w="9525">
            <a:noFill/>
            <a:miter lim="800000"/>
            <a:headEnd/>
            <a:tailEnd/>
          </a:ln>
        </p:spPr>
      </p:pic>
      <p:pic>
        <p:nvPicPr>
          <p:cNvPr id="13" name="Picture 12" descr=" "/>
          <p:cNvPicPr>
            <a:picLocks noChangeAspect="1"/>
          </p:cNvPicPr>
          <p:nvPr/>
        </p:nvPicPr>
        <p:blipFill>
          <a:blip r:embed="rId9"/>
          <a:srcRect/>
          <a:stretch>
            <a:fillRect/>
          </a:stretch>
        </p:blipFill>
        <p:spPr bwMode="auto">
          <a:xfrm>
            <a:off x="4473575" y="1228725"/>
            <a:ext cx="1712913" cy="4535488"/>
          </a:xfrm>
          <a:prstGeom prst="rect">
            <a:avLst/>
          </a:prstGeom>
          <a:noFill/>
          <a:ln w="9525">
            <a:noFill/>
            <a:miter lim="800000"/>
            <a:headEnd/>
            <a:tailEnd/>
          </a:ln>
        </p:spPr>
      </p:pic>
      <p:pic>
        <p:nvPicPr>
          <p:cNvPr id="103432" name="Picture 10" descr=" "/>
          <p:cNvPicPr>
            <a:picLocks noChangeAspect="1"/>
          </p:cNvPicPr>
          <p:nvPr/>
        </p:nvPicPr>
        <p:blipFill>
          <a:blip r:embed="rId10"/>
          <a:srcRect/>
          <a:stretch>
            <a:fillRect/>
          </a:stretch>
        </p:blipFill>
        <p:spPr bwMode="auto">
          <a:xfrm>
            <a:off x="5148263" y="1222375"/>
            <a:ext cx="327025" cy="4513263"/>
          </a:xfrm>
          <a:prstGeom prst="rect">
            <a:avLst/>
          </a:prstGeom>
          <a:noFill/>
          <a:ln w="9525">
            <a:noFill/>
            <a:miter lim="800000"/>
            <a:headEnd/>
            <a:tailEnd/>
          </a:ln>
        </p:spPr>
      </p:pic>
      <p:pic>
        <p:nvPicPr>
          <p:cNvPr id="4" name="Picture 3" descr=" "/>
          <p:cNvPicPr>
            <a:picLocks noChangeAspect="1"/>
          </p:cNvPicPr>
          <p:nvPr/>
        </p:nvPicPr>
        <p:blipFill>
          <a:blip r:embed="rId11"/>
          <a:srcRect/>
          <a:stretch>
            <a:fillRect/>
          </a:stretch>
        </p:blipFill>
        <p:spPr bwMode="auto">
          <a:xfrm>
            <a:off x="4352925" y="1733550"/>
            <a:ext cx="1731963" cy="3751263"/>
          </a:xfrm>
          <a:prstGeom prst="rect">
            <a:avLst/>
          </a:prstGeom>
          <a:noFill/>
          <a:ln w="9525">
            <a:noFill/>
            <a:miter lim="800000"/>
            <a:headEnd/>
            <a:tailEnd/>
          </a:ln>
        </p:spPr>
      </p:pic>
      <p:sp>
        <p:nvSpPr>
          <p:cNvPr id="103434" name="Title 13"/>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Supply Elasticity over Time</a:t>
            </a:r>
            <a:endParaRPr lang="en-US">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10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Calculating the Price Elasticity of Supply</a:t>
            </a:r>
          </a:p>
        </p:txBody>
      </p:sp>
      <p:sp>
        <p:nvSpPr>
          <p:cNvPr id="15364" name="Content Placeholder 2"/>
          <p:cNvSpPr>
            <a:spLocks noGrp="1"/>
          </p:cNvSpPr>
          <p:nvPr>
            <p:ph idx="1"/>
          </p:nvPr>
        </p:nvSpPr>
        <p:spPr>
          <a:xfrm>
            <a:off x="457200" y="4670425"/>
            <a:ext cx="8229600" cy="1938338"/>
          </a:xfrm>
        </p:spPr>
        <p:txBody>
          <a:bodyPr/>
          <a:lstStyle/>
          <a:p>
            <a:pPr eaLnBrk="1" hangingPunct="1"/>
            <a:r>
              <a:rPr lang="en-US" sz="3200">
                <a:latin typeface="Arial" pitchFamily="-107" charset="0"/>
                <a:cs typeface="Arial" pitchFamily="-107" charset="0"/>
              </a:rPr>
              <a:t>This ratio will be positive</a:t>
            </a:r>
          </a:p>
          <a:p>
            <a:pPr lvl="1" eaLnBrk="1" hangingPunct="1"/>
            <a:r>
              <a:rPr lang="en-US" sz="2800">
                <a:latin typeface="Arial" pitchFamily="-107" charset="0"/>
                <a:cs typeface="Arial" pitchFamily="-107" charset="0"/>
              </a:rPr>
              <a:t>Law of Supply</a:t>
            </a:r>
          </a:p>
          <a:p>
            <a:pPr lvl="2" eaLnBrk="1" hangingPunct="1"/>
            <a:r>
              <a:rPr lang="en-US">
                <a:latin typeface="Arial" pitchFamily="-107" charset="0"/>
                <a:ea typeface="MS PGothic" pitchFamily="34" charset="-128"/>
                <a:cs typeface="MS PGothic" pitchFamily="34" charset="-128"/>
              </a:rPr>
              <a:t>Positive relationship between price and quantity supplied</a:t>
            </a:r>
          </a:p>
        </p:txBody>
      </p:sp>
      <p:graphicFrame>
        <p:nvGraphicFramePr>
          <p:cNvPr id="2" name="Object 1"/>
          <p:cNvGraphicFramePr>
            <a:graphicFrameLocks noChangeAspect="1"/>
          </p:cNvGraphicFramePr>
          <p:nvPr/>
        </p:nvGraphicFramePr>
        <p:xfrm>
          <a:off x="3163888" y="3067050"/>
          <a:ext cx="2590800" cy="1296988"/>
        </p:xfrm>
        <a:graphic>
          <a:graphicData uri="http://schemas.openxmlformats.org/presentationml/2006/ole">
            <mc:AlternateContent xmlns:mc="http://schemas.openxmlformats.org/markup-compatibility/2006">
              <mc:Choice xmlns:v="urn:schemas-microsoft-com:vml" Requires="v">
                <p:oleObj spid="_x0000_s105505" name="Equation" r:id="rId4" imgW="787058" imgH="393529" progId="Equation.3">
                  <p:embed/>
                </p:oleObj>
              </mc:Choice>
              <mc:Fallback>
                <p:oleObj name="Equation" r:id="rId4" imgW="787058"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3888" y="3067050"/>
                        <a:ext cx="2590800" cy="1296988"/>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5476" name="Object 1"/>
          <p:cNvGraphicFramePr>
            <a:graphicFrameLocks noChangeAspect="1"/>
          </p:cNvGraphicFramePr>
          <p:nvPr/>
        </p:nvGraphicFramePr>
        <p:xfrm>
          <a:off x="628650" y="1943100"/>
          <a:ext cx="7808913" cy="873125"/>
        </p:xfrm>
        <a:graphic>
          <a:graphicData uri="http://schemas.openxmlformats.org/presentationml/2006/ole">
            <mc:AlternateContent xmlns:mc="http://schemas.openxmlformats.org/markup-compatibility/2006">
              <mc:Choice xmlns:v="urn:schemas-microsoft-com:vml" Requires="v">
                <p:oleObj spid="_x0000_s105506" name="Equation" r:id="rId6" imgW="3860800" imgH="431800" progId="Equation.3">
                  <p:embed/>
                </p:oleObj>
              </mc:Choice>
              <mc:Fallback>
                <p:oleObj name="Equation" r:id="rId6" imgW="3860800" imgH="4318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1943100"/>
                        <a:ext cx="7808913" cy="873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244475" y="0"/>
            <a:ext cx="8686800" cy="1527175"/>
          </a:xfrm>
        </p:spPr>
        <p:txBody>
          <a:bodyPr/>
          <a:lstStyle/>
          <a:p>
            <a:r>
              <a:rPr lang="en-US">
                <a:latin typeface="Helvetica Neue" pitchFamily="-107" charset="0"/>
                <a:cs typeface="Arial" pitchFamily="-107" charset="0"/>
              </a:rPr>
              <a:t>Combining Supply and Demand</a:t>
            </a:r>
          </a:p>
        </p:txBody>
      </p:sp>
      <p:sp>
        <p:nvSpPr>
          <p:cNvPr id="107522"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We’</a:t>
            </a:r>
            <a:r>
              <a:rPr lang="en-US" altLang="ja-JP" sz="3200" dirty="0">
                <a:latin typeface="Arial" pitchFamily="-107" charset="0"/>
                <a:cs typeface="Arial" pitchFamily="-107" charset="0"/>
              </a:rPr>
              <a:t>ve previously drawn shifts in demand and supply, and studied the changes in equilibrium price and quantity.</a:t>
            </a:r>
          </a:p>
          <a:p>
            <a:pPr eaLnBrk="1" hangingPunct="1"/>
            <a:endParaRPr lang="en-US" altLang="ja-JP" sz="1000" dirty="0">
              <a:latin typeface="Arial" pitchFamily="-107" charset="0"/>
              <a:cs typeface="Arial" pitchFamily="-107" charset="0"/>
            </a:endParaRPr>
          </a:p>
          <a:p>
            <a:pPr eaLnBrk="1" hangingPunct="1"/>
            <a:r>
              <a:rPr lang="en-US" sz="3200" dirty="0">
                <a:latin typeface="Arial" pitchFamily="-107" charset="0"/>
                <a:cs typeface="Arial" pitchFamily="-107" charset="0"/>
              </a:rPr>
              <a:t>How will the magnitude of the price and quantity changes be affected if we alter the demand or supply elasticity?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7" descr="A line graph showing a demand shift and the consequences for short and long run supply. Quantity produced (barrels) is on the x axis and Price (per barrel) is on the y axis. This graph shows a short run supply curve, SSR, and demand curve, D1, intersecting at point E1, otherwise known as the point of equilibrium, where the quantity produced is Q1 and the price is 50 dollars. The short run supply curve also intersects with demand curve D2 at the point of equilibrium E2 where quantity produced is Q2 and price is 90 dollars. There is also a long run supply curve, SLR, and demand curve, D2, intersecting at point E3, where the quantity produced is Q3 and the price is 80 dollars."/>
          <p:cNvPicPr>
            <a:picLocks noChangeAspect="1"/>
          </p:cNvPicPr>
          <p:nvPr/>
        </p:nvPicPr>
        <p:blipFill>
          <a:blip r:embed="rId3"/>
          <a:srcRect/>
          <a:stretch>
            <a:fillRect/>
          </a:stretch>
        </p:blipFill>
        <p:spPr bwMode="auto">
          <a:xfrm>
            <a:off x="842963" y="1585913"/>
            <a:ext cx="6638925" cy="4635500"/>
          </a:xfrm>
          <a:prstGeom prst="rect">
            <a:avLst/>
          </a:prstGeom>
          <a:noFill/>
          <a:ln w="9525">
            <a:noFill/>
            <a:miter lim="800000"/>
            <a:headEnd/>
            <a:tailEnd/>
          </a:ln>
        </p:spPr>
      </p:pic>
      <p:pic>
        <p:nvPicPr>
          <p:cNvPr id="109570" name="Picture 8" descr=" "/>
          <p:cNvPicPr>
            <a:picLocks noChangeAspect="1"/>
          </p:cNvPicPr>
          <p:nvPr/>
        </p:nvPicPr>
        <p:blipFill>
          <a:blip r:embed="rId4"/>
          <a:srcRect/>
          <a:stretch>
            <a:fillRect/>
          </a:stretch>
        </p:blipFill>
        <p:spPr bwMode="auto">
          <a:xfrm>
            <a:off x="3392488" y="1252538"/>
            <a:ext cx="2803525" cy="4197350"/>
          </a:xfrm>
          <a:prstGeom prst="rect">
            <a:avLst/>
          </a:prstGeom>
          <a:noFill/>
          <a:ln w="9525">
            <a:noFill/>
            <a:miter lim="800000"/>
            <a:headEnd/>
            <a:tailEnd/>
          </a:ln>
        </p:spPr>
      </p:pic>
      <p:pic>
        <p:nvPicPr>
          <p:cNvPr id="10" name="Picture 9" descr=" "/>
          <p:cNvPicPr>
            <a:picLocks noChangeAspect="1"/>
          </p:cNvPicPr>
          <p:nvPr/>
        </p:nvPicPr>
        <p:blipFill>
          <a:blip r:embed="rId5"/>
          <a:srcRect/>
          <a:stretch>
            <a:fillRect/>
          </a:stretch>
        </p:blipFill>
        <p:spPr bwMode="auto">
          <a:xfrm>
            <a:off x="4097338" y="1306513"/>
            <a:ext cx="2736850" cy="3997325"/>
          </a:xfrm>
          <a:prstGeom prst="rect">
            <a:avLst/>
          </a:prstGeom>
          <a:noFill/>
          <a:ln w="9525">
            <a:noFill/>
            <a:miter lim="800000"/>
            <a:headEnd/>
            <a:tailEnd/>
          </a:ln>
        </p:spPr>
      </p:pic>
      <p:pic>
        <p:nvPicPr>
          <p:cNvPr id="11" name="Picture 10" descr=" "/>
          <p:cNvPicPr>
            <a:picLocks noChangeAspect="1"/>
          </p:cNvPicPr>
          <p:nvPr/>
        </p:nvPicPr>
        <p:blipFill>
          <a:blip r:embed="rId6"/>
          <a:srcRect/>
          <a:stretch>
            <a:fillRect/>
          </a:stretch>
        </p:blipFill>
        <p:spPr bwMode="auto">
          <a:xfrm>
            <a:off x="3630613" y="1643063"/>
            <a:ext cx="2784475" cy="3717925"/>
          </a:xfrm>
          <a:prstGeom prst="rect">
            <a:avLst/>
          </a:prstGeom>
          <a:noFill/>
          <a:ln w="9525">
            <a:noFill/>
            <a:miter lim="800000"/>
            <a:headEnd/>
            <a:tailEnd/>
          </a:ln>
        </p:spPr>
      </p:pic>
      <p:pic>
        <p:nvPicPr>
          <p:cNvPr id="109573" name="Picture 11" descr=" "/>
          <p:cNvPicPr>
            <a:picLocks noChangeAspect="1"/>
          </p:cNvPicPr>
          <p:nvPr/>
        </p:nvPicPr>
        <p:blipFill>
          <a:blip r:embed="rId7"/>
          <a:srcRect/>
          <a:stretch>
            <a:fillRect/>
          </a:stretch>
        </p:blipFill>
        <p:spPr bwMode="auto">
          <a:xfrm>
            <a:off x="4376738" y="1562100"/>
            <a:ext cx="1060450" cy="3903663"/>
          </a:xfrm>
          <a:prstGeom prst="rect">
            <a:avLst/>
          </a:prstGeom>
          <a:noFill/>
          <a:ln w="9525">
            <a:noFill/>
            <a:miter lim="800000"/>
            <a:headEnd/>
            <a:tailEnd/>
          </a:ln>
        </p:spPr>
      </p:pic>
      <p:pic>
        <p:nvPicPr>
          <p:cNvPr id="7" name="Picture 6" descr=" "/>
          <p:cNvPicPr>
            <a:picLocks noChangeAspect="1"/>
          </p:cNvPicPr>
          <p:nvPr/>
        </p:nvPicPr>
        <p:blipFill>
          <a:blip r:embed="rId8"/>
          <a:srcRect/>
          <a:stretch>
            <a:fillRect/>
          </a:stretch>
        </p:blipFill>
        <p:spPr bwMode="auto">
          <a:xfrm>
            <a:off x="1638300" y="2474913"/>
            <a:ext cx="3660775" cy="3533775"/>
          </a:xfrm>
          <a:prstGeom prst="rect">
            <a:avLst/>
          </a:prstGeom>
          <a:noFill/>
          <a:ln w="9525">
            <a:noFill/>
            <a:miter lim="800000"/>
            <a:headEnd/>
            <a:tailEnd/>
          </a:ln>
        </p:spPr>
      </p:pic>
      <p:pic>
        <p:nvPicPr>
          <p:cNvPr id="6" name="Picture 5" descr=" "/>
          <p:cNvPicPr>
            <a:picLocks noChangeAspect="1"/>
          </p:cNvPicPr>
          <p:nvPr/>
        </p:nvPicPr>
        <p:blipFill>
          <a:blip r:embed="rId9"/>
          <a:srcRect/>
          <a:stretch>
            <a:fillRect/>
          </a:stretch>
        </p:blipFill>
        <p:spPr bwMode="auto">
          <a:xfrm>
            <a:off x="1641475" y="2730500"/>
            <a:ext cx="3965575" cy="3279775"/>
          </a:xfrm>
          <a:prstGeom prst="rect">
            <a:avLst/>
          </a:prstGeom>
          <a:noFill/>
          <a:ln w="9525">
            <a:noFill/>
            <a:miter lim="800000"/>
            <a:headEnd/>
            <a:tailEnd/>
          </a:ln>
        </p:spPr>
      </p:pic>
      <p:pic>
        <p:nvPicPr>
          <p:cNvPr id="109576" name="Picture 4" descr=" "/>
          <p:cNvPicPr>
            <a:picLocks noChangeAspect="1"/>
          </p:cNvPicPr>
          <p:nvPr/>
        </p:nvPicPr>
        <p:blipFill>
          <a:blip r:embed="rId10"/>
          <a:srcRect/>
          <a:stretch>
            <a:fillRect/>
          </a:stretch>
        </p:blipFill>
        <p:spPr bwMode="auto">
          <a:xfrm>
            <a:off x="1676400" y="3338513"/>
            <a:ext cx="3260725" cy="2547937"/>
          </a:xfrm>
          <a:prstGeom prst="rect">
            <a:avLst/>
          </a:prstGeom>
          <a:noFill/>
          <a:ln w="9525">
            <a:noFill/>
            <a:miter lim="800000"/>
            <a:headEnd/>
            <a:tailEnd/>
          </a:ln>
        </p:spPr>
      </p:pic>
      <p:sp>
        <p:nvSpPr>
          <p:cNvPr id="109577" name="Title 12"/>
          <p:cNvSpPr>
            <a:spLocks noGrp="1"/>
          </p:cNvSpPr>
          <p:nvPr>
            <p:ph type="title"/>
          </p:nvPr>
        </p:nvSpPr>
        <p:spPr>
          <a:xfrm>
            <a:off x="490538" y="-17463"/>
            <a:ext cx="8399462" cy="768351"/>
          </a:xfrm>
        </p:spPr>
        <p:txBody>
          <a:bodyPr/>
          <a:lstStyle/>
          <a:p>
            <a:r>
              <a:rPr lang="en-US" sz="3400">
                <a:latin typeface="Helvetica Neue" pitchFamily="-107" charset="0"/>
                <a:cs typeface="Arial" pitchFamily="-107" charset="0"/>
              </a:rPr>
              <a:t>Increase in Demand for Oil from China</a:t>
            </a:r>
            <a:endParaRPr lang="en-US" sz="3400">
              <a:latin typeface="Arial" pitchFamily="-107" charset="0"/>
              <a:cs typeface="Arial" pitchFamily="-107" charset="0"/>
            </a:endParaRPr>
          </a:p>
        </p:txBody>
      </p:sp>
      <p:pic>
        <p:nvPicPr>
          <p:cNvPr id="109578" name="Picture 4" descr="An oil barrel that has a 100 dollar bill labeled on it."/>
          <p:cNvPicPr>
            <a:picLocks noChangeAspect="1" noChangeArrowheads="1"/>
          </p:cNvPicPr>
          <p:nvPr/>
        </p:nvPicPr>
        <p:blipFill>
          <a:blip r:embed="rId11"/>
          <a:srcRect/>
          <a:stretch>
            <a:fillRect/>
          </a:stretch>
        </p:blipFill>
        <p:spPr bwMode="auto">
          <a:xfrm>
            <a:off x="7212013" y="1014413"/>
            <a:ext cx="1620837" cy="170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Price Elasticity of Demand</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26627"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Elasticity</a:t>
            </a:r>
          </a:p>
          <a:p>
            <a:pPr lvl="1" eaLnBrk="1" hangingPunct="1"/>
            <a:r>
              <a:rPr lang="en-US" sz="2800" dirty="0">
                <a:latin typeface="Arial" pitchFamily="-107" charset="0"/>
                <a:cs typeface="Arial" pitchFamily="-107" charset="0"/>
              </a:rPr>
              <a:t>A measure of the responsiveness of buyers and sellers to changes in price </a:t>
            </a:r>
            <a:r>
              <a:rPr lang="en-US" sz="2800" dirty="0" smtClean="0">
                <a:latin typeface="Arial" pitchFamily="-107" charset="0"/>
                <a:cs typeface="Arial" pitchFamily="-107" charset="0"/>
              </a:rPr>
              <a:t>or </a:t>
            </a:r>
            <a:r>
              <a:rPr lang="en-US" sz="2800" dirty="0">
                <a:latin typeface="Arial" pitchFamily="-107" charset="0"/>
                <a:cs typeface="Arial" pitchFamily="-107" charset="0"/>
              </a:rPr>
              <a:t>income</a:t>
            </a:r>
          </a:p>
          <a:p>
            <a:pPr lvl="1" eaLnBrk="1" hangingPunct="1"/>
            <a:endParaRPr lang="en-US" sz="1000" dirty="0">
              <a:latin typeface="Arial" pitchFamily="-107" charset="0"/>
              <a:cs typeface="Arial" pitchFamily="-107" charset="0"/>
            </a:endParaRPr>
          </a:p>
          <a:p>
            <a:pPr eaLnBrk="1" hangingPunct="1"/>
            <a:r>
              <a:rPr lang="en-US" sz="3200" dirty="0">
                <a:latin typeface="Arial" pitchFamily="-107" charset="0"/>
                <a:cs typeface="Arial" pitchFamily="-107" charset="0"/>
              </a:rPr>
              <a:t>Why is it useful?</a:t>
            </a:r>
          </a:p>
          <a:p>
            <a:pPr lvl="1" eaLnBrk="1" hangingPunct="1"/>
            <a:r>
              <a:rPr lang="en-US" sz="2800" dirty="0">
                <a:latin typeface="Arial" pitchFamily="-107" charset="0"/>
                <a:cs typeface="Arial" pitchFamily="-107" charset="0"/>
              </a:rPr>
              <a:t>When price or income changes, we can determine </a:t>
            </a:r>
            <a:r>
              <a:rPr lang="en-US" sz="2800" i="1" dirty="0">
                <a:solidFill>
                  <a:srgbClr val="1492C7"/>
                </a:solidFill>
                <a:latin typeface="Arial" pitchFamily="-107" charset="0"/>
                <a:cs typeface="Arial" pitchFamily="-107" charset="0"/>
              </a:rPr>
              <a:t>how much </a:t>
            </a:r>
            <a:r>
              <a:rPr lang="en-US" sz="2800" dirty="0">
                <a:latin typeface="Arial" pitchFamily="-107" charset="0"/>
                <a:cs typeface="Arial" pitchFamily="-107" charset="0"/>
              </a:rPr>
              <a:t>buyers and sellers change their behavior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How Do We Decrease Illegal Drug Use?</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63491"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Do you think the demand for illegal drugs is relatively elastic or inelastic. Why?</a:t>
            </a:r>
          </a:p>
          <a:p>
            <a:endParaRPr lang="en-US" sz="1000">
              <a:latin typeface="Arial" pitchFamily="-107" charset="0"/>
              <a:cs typeface="Arial" pitchFamily="-107" charset="0"/>
            </a:endParaRPr>
          </a:p>
          <a:p>
            <a:pPr lvl="1">
              <a:lnSpc>
                <a:spcPct val="120000"/>
              </a:lnSpc>
            </a:pPr>
            <a:r>
              <a:rPr lang="en-US" sz="2800">
                <a:latin typeface="Arial" pitchFamily="-107" charset="0"/>
                <a:cs typeface="Arial" pitchFamily="-107" charset="0"/>
              </a:rPr>
              <a:t>Relatively inelastic</a:t>
            </a:r>
          </a:p>
          <a:p>
            <a:pPr lvl="1">
              <a:lnSpc>
                <a:spcPct val="120000"/>
              </a:lnSpc>
            </a:pPr>
            <a:r>
              <a:rPr lang="en-US" sz="2800">
                <a:latin typeface="Arial" pitchFamily="-107" charset="0"/>
                <a:cs typeface="Arial" pitchFamily="-107" charset="0"/>
              </a:rPr>
              <a:t>No substitutes</a:t>
            </a:r>
          </a:p>
          <a:p>
            <a:pPr lvl="1">
              <a:lnSpc>
                <a:spcPct val="120000"/>
              </a:lnSpc>
            </a:pPr>
            <a:r>
              <a:rPr lang="en-US" sz="2800">
                <a:latin typeface="Arial" pitchFamily="-107" charset="0"/>
                <a:cs typeface="Arial" pitchFamily="-107" charset="0"/>
              </a:rPr>
              <a:t>May make up a small percent of income</a:t>
            </a:r>
          </a:p>
          <a:p>
            <a:pPr lvl="1">
              <a:lnSpc>
                <a:spcPct val="120000"/>
              </a:lnSpc>
            </a:pPr>
            <a:r>
              <a:rPr lang="en-US" sz="2800">
                <a:latin typeface="Arial" pitchFamily="-107" charset="0"/>
                <a:cs typeface="Arial" pitchFamily="-107" charset="0"/>
              </a:rPr>
              <a:t>Addiction may increase willingness to pay</a:t>
            </a:r>
          </a:p>
          <a:p>
            <a:pPr lvl="1">
              <a:lnSpc>
                <a:spcPct val="120000"/>
              </a:lnSpc>
            </a:pPr>
            <a:r>
              <a:rPr lang="en-US" sz="2800">
                <a:latin typeface="Arial" pitchFamily="-107" charset="0"/>
                <a:cs typeface="Arial" pitchFamily="-107" charset="0"/>
              </a:rPr>
              <a:t>Purchases may be made in the immediate or short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How Do We Decrease Illegal Drug Use?</a:t>
            </a:r>
            <a:r>
              <a:rPr lang="en-US">
                <a:latin typeface="Arial" pitchFamily="-107" charset="0"/>
                <a:cs typeface="Arial" pitchFamily="-107" charset="0"/>
              </a:rPr>
              <a:t>—2</a:t>
            </a:r>
            <a:endParaRPr lang="en-US">
              <a:latin typeface="Helvetica Neue" pitchFamily="-107" charset="0"/>
              <a:cs typeface="Arial" pitchFamily="-107" charset="0"/>
            </a:endParaRPr>
          </a:p>
        </p:txBody>
      </p:sp>
      <p:sp>
        <p:nvSpPr>
          <p:cNvPr id="64515"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Suppose that we wanted to enact a policy with the following goals:</a:t>
            </a:r>
          </a:p>
          <a:p>
            <a:pPr lvl="1"/>
            <a:r>
              <a:rPr lang="en-US" sz="2800">
                <a:latin typeface="Arial" pitchFamily="-107" charset="0"/>
                <a:cs typeface="Arial" pitchFamily="-107" charset="0"/>
              </a:rPr>
              <a:t>Greatly decrease drug consumption</a:t>
            </a:r>
          </a:p>
          <a:p>
            <a:pPr lvl="1"/>
            <a:r>
              <a:rPr lang="en-US" sz="2800">
                <a:latin typeface="Arial" pitchFamily="-107" charset="0"/>
                <a:cs typeface="Arial" pitchFamily="-107" charset="0"/>
              </a:rPr>
              <a:t>Make drug-dealing a less attractive business</a:t>
            </a:r>
          </a:p>
          <a:p>
            <a:pPr lvl="1"/>
            <a:endParaRPr lang="en-US" sz="1000">
              <a:latin typeface="Arial" pitchFamily="-107" charset="0"/>
              <a:cs typeface="Arial" pitchFamily="-107" charset="0"/>
            </a:endParaRPr>
          </a:p>
          <a:p>
            <a:r>
              <a:rPr lang="en-US">
                <a:latin typeface="Arial" pitchFamily="-107" charset="0"/>
                <a:cs typeface="Arial" pitchFamily="-107" charset="0"/>
              </a:rPr>
              <a:t>Should we try to:</a:t>
            </a:r>
          </a:p>
          <a:p>
            <a:pPr lvl="1"/>
            <a:r>
              <a:rPr lang="en-US">
                <a:latin typeface="Arial" pitchFamily="-107" charset="0"/>
                <a:cs typeface="Arial" pitchFamily="-107" charset="0"/>
              </a:rPr>
              <a:t>Decrease the supply of drugs?</a:t>
            </a:r>
          </a:p>
          <a:p>
            <a:pPr lvl="1"/>
            <a:r>
              <a:rPr lang="en-US">
                <a:latin typeface="Arial" pitchFamily="-107" charset="0"/>
                <a:cs typeface="Arial" pitchFamily="-107" charset="0"/>
              </a:rPr>
              <a:t>Decrease the demand for drugs?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198438" y="-17463"/>
            <a:ext cx="8850312" cy="768351"/>
          </a:xfrm>
        </p:spPr>
        <p:txBody>
          <a:bodyPr/>
          <a:lstStyle/>
          <a:p>
            <a:r>
              <a:rPr lang="en-US" sz="3000">
                <a:latin typeface="Helvetica Neue" pitchFamily="-107" charset="0"/>
                <a:cs typeface="Arial" pitchFamily="-107" charset="0"/>
              </a:rPr>
              <a:t>How Do We Decrease Illegal Drug Use?</a:t>
            </a:r>
            <a:r>
              <a:rPr lang="en-US" sz="3200">
                <a:latin typeface="Arial" pitchFamily="-107" charset="0"/>
                <a:cs typeface="Arial" pitchFamily="-107" charset="0"/>
              </a:rPr>
              <a:t>—</a:t>
            </a:r>
            <a:r>
              <a:rPr lang="en-US" sz="3000">
                <a:latin typeface="Helvetica Neue" pitchFamily="-107" charset="0"/>
                <a:cs typeface="Arial" pitchFamily="-107" charset="0"/>
              </a:rPr>
              <a:t>3 </a:t>
            </a:r>
          </a:p>
        </p:txBody>
      </p:sp>
      <p:sp>
        <p:nvSpPr>
          <p:cNvPr id="67609" name="Content Placeholder 2"/>
          <p:cNvSpPr>
            <a:spLocks noGrp="1"/>
          </p:cNvSpPr>
          <p:nvPr>
            <p:ph idx="4294967295"/>
          </p:nvPr>
        </p:nvSpPr>
        <p:spPr>
          <a:xfrm>
            <a:off x="5262563" y="1044575"/>
            <a:ext cx="3881437" cy="5556250"/>
          </a:xfrm>
        </p:spPr>
        <p:txBody>
          <a:bodyPr/>
          <a:lstStyle/>
          <a:p>
            <a:pPr marL="0" indent="0">
              <a:buFont typeface="Arial" pitchFamily="-107" charset="0"/>
              <a:buNone/>
            </a:pPr>
            <a:r>
              <a:rPr lang="en-US" sz="2800" b="1" dirty="0">
                <a:solidFill>
                  <a:srgbClr val="1492C7"/>
                </a:solidFill>
                <a:latin typeface="Arial" pitchFamily="-107" charset="0"/>
                <a:cs typeface="Arial" pitchFamily="-107" charset="0"/>
              </a:rPr>
              <a:t>Let’s start with a decrease in supply:</a:t>
            </a:r>
          </a:p>
          <a:p>
            <a:r>
              <a:rPr lang="en-US" sz="2400" dirty="0">
                <a:latin typeface="Arial" pitchFamily="-107" charset="0"/>
                <a:cs typeface="Arial" pitchFamily="-107" charset="0"/>
              </a:rPr>
              <a:t>Only a small decrease in drug </a:t>
            </a:r>
            <a:r>
              <a:rPr lang="en-US" sz="2400" dirty="0" smtClean="0">
                <a:latin typeface="Arial" pitchFamily="-107" charset="0"/>
                <a:cs typeface="Arial" pitchFamily="-107" charset="0"/>
              </a:rPr>
              <a:t>transactions</a:t>
            </a:r>
          </a:p>
          <a:p>
            <a:r>
              <a:rPr lang="en-US" sz="2400" dirty="0" smtClean="0">
                <a:latin typeface="Arial" pitchFamily="-107" charset="0"/>
                <a:cs typeface="Arial" pitchFamily="-107" charset="0"/>
              </a:rPr>
              <a:t>Increase </a:t>
            </a:r>
            <a:r>
              <a:rPr lang="en-US" sz="2400" dirty="0">
                <a:latin typeface="Arial" pitchFamily="-107" charset="0"/>
                <a:cs typeface="Arial" pitchFamily="-107" charset="0"/>
              </a:rPr>
              <a:t>in drug </a:t>
            </a:r>
            <a:r>
              <a:rPr lang="en-US" sz="2400" dirty="0" smtClean="0">
                <a:latin typeface="Arial" pitchFamily="-107" charset="0"/>
                <a:cs typeface="Arial" pitchFamily="-107" charset="0"/>
              </a:rPr>
              <a:t>prices</a:t>
            </a:r>
          </a:p>
          <a:p>
            <a:r>
              <a:rPr lang="en-US" sz="2400" dirty="0" smtClean="0">
                <a:latin typeface="Arial" pitchFamily="-107" charset="0"/>
                <a:cs typeface="Arial" pitchFamily="-107" charset="0"/>
              </a:rPr>
              <a:t>Increase </a:t>
            </a:r>
            <a:r>
              <a:rPr lang="en-US" sz="2400" dirty="0">
                <a:latin typeface="Arial" pitchFamily="-107" charset="0"/>
                <a:cs typeface="Arial" pitchFamily="-107" charset="0"/>
              </a:rPr>
              <a:t>in drug </a:t>
            </a:r>
            <a:r>
              <a:rPr lang="en-US" sz="2400" dirty="0" smtClean="0">
                <a:latin typeface="Arial" pitchFamily="-107" charset="0"/>
                <a:cs typeface="Arial" pitchFamily="-107" charset="0"/>
              </a:rPr>
              <a:t>revenues</a:t>
            </a:r>
          </a:p>
          <a:p>
            <a:r>
              <a:rPr lang="en-US" sz="2400" dirty="0" smtClean="0">
                <a:latin typeface="Arial" pitchFamily="-107" charset="0"/>
                <a:cs typeface="Arial" pitchFamily="-107" charset="0"/>
              </a:rPr>
              <a:t>This </a:t>
            </a:r>
            <a:r>
              <a:rPr lang="en-US" sz="2400" dirty="0">
                <a:latin typeface="Arial" pitchFamily="-107" charset="0"/>
                <a:cs typeface="Arial" pitchFamily="-107" charset="0"/>
              </a:rPr>
              <a:t>may actually make drug-dealing more lucrative (and dangerous)</a:t>
            </a:r>
          </a:p>
        </p:txBody>
      </p:sp>
      <p:sp>
        <p:nvSpPr>
          <p:cNvPr id="5" name="Rectangle 4" descr=" "/>
          <p:cNvSpPr/>
          <p:nvPr/>
        </p:nvSpPr>
        <p:spPr>
          <a:xfrm>
            <a:off x="987425" y="2740025"/>
            <a:ext cx="1905000" cy="28956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6" name="Rectangle 5" descr=" "/>
          <p:cNvSpPr/>
          <p:nvPr/>
        </p:nvSpPr>
        <p:spPr>
          <a:xfrm>
            <a:off x="987425" y="3349625"/>
            <a:ext cx="2133600" cy="2286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pSp>
        <p:nvGrpSpPr>
          <p:cNvPr id="115717" name="Group 8" descr=" "/>
          <p:cNvGrpSpPr>
            <a:grpSpLocks/>
          </p:cNvGrpSpPr>
          <p:nvPr/>
        </p:nvGrpSpPr>
        <p:grpSpPr bwMode="auto">
          <a:xfrm>
            <a:off x="758825" y="1749425"/>
            <a:ext cx="3990975" cy="4648200"/>
            <a:chOff x="2394396" y="1531505"/>
            <a:chExt cx="3092004" cy="3526984"/>
          </a:xfrm>
        </p:grpSpPr>
        <p:cxnSp>
          <p:nvCxnSpPr>
            <p:cNvPr id="8" name="Straight Connector 7"/>
            <p:cNvCxnSpPr/>
            <p:nvPr/>
          </p:nvCxnSpPr>
          <p:spPr>
            <a:xfrm rot="5400000">
              <a:off x="1295666" y="3200439"/>
              <a:ext cx="25910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1182" y="4486318"/>
              <a:ext cx="26664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739" name="TextBox 30"/>
            <p:cNvSpPr txBox="1">
              <a:spLocks noChangeArrowheads="1"/>
            </p:cNvSpPr>
            <p:nvPr/>
          </p:nvSpPr>
          <p:spPr bwMode="auto">
            <a:xfrm>
              <a:off x="2394396" y="1531505"/>
              <a:ext cx="354169" cy="397012"/>
            </a:xfrm>
            <a:prstGeom prst="rect">
              <a:avLst/>
            </a:prstGeom>
            <a:noFill/>
            <a:ln w="9525">
              <a:noFill/>
              <a:miter lim="800000"/>
              <a:headEnd/>
              <a:tailEnd/>
            </a:ln>
          </p:spPr>
          <p:txBody>
            <a:bodyPr>
              <a:prstTxWarp prst="textNoShape">
                <a:avLst/>
              </a:prstTxWarp>
              <a:spAutoFit/>
            </a:bodyPr>
            <a:lstStyle/>
            <a:p>
              <a:pPr eaLnBrk="1" hangingPunct="1"/>
              <a:r>
                <a:rPr lang="en-US" sz="2800">
                  <a:latin typeface="Kartika" pitchFamily="18" charset="0"/>
                  <a:cs typeface="Arial" pitchFamily="-107" charset="0"/>
                </a:rPr>
                <a:t>P</a:t>
              </a:r>
            </a:p>
          </p:txBody>
        </p:sp>
        <p:sp>
          <p:nvSpPr>
            <p:cNvPr id="115740" name="TextBox 31"/>
            <p:cNvSpPr txBox="1">
              <a:spLocks noChangeArrowheads="1"/>
            </p:cNvSpPr>
            <p:nvPr/>
          </p:nvSpPr>
          <p:spPr bwMode="auto">
            <a:xfrm>
              <a:off x="4876800" y="4535269"/>
              <a:ext cx="609600" cy="523220"/>
            </a:xfrm>
            <a:prstGeom prst="rect">
              <a:avLst/>
            </a:prstGeom>
            <a:noFill/>
            <a:ln w="9525">
              <a:noFill/>
              <a:miter lim="800000"/>
              <a:headEnd/>
              <a:tailEnd/>
            </a:ln>
          </p:spPr>
          <p:txBody>
            <a:bodyPr>
              <a:prstTxWarp prst="textNoShape">
                <a:avLst/>
              </a:prstTxWarp>
              <a:spAutoFit/>
            </a:bodyPr>
            <a:lstStyle/>
            <a:p>
              <a:pPr eaLnBrk="1" hangingPunct="1"/>
              <a:r>
                <a:rPr lang="en-US" sz="2800">
                  <a:latin typeface="Kartika" pitchFamily="18" charset="0"/>
                  <a:cs typeface="Arial" pitchFamily="-107" charset="0"/>
                </a:rPr>
                <a:t>Q</a:t>
              </a:r>
            </a:p>
          </p:txBody>
        </p:sp>
      </p:grpSp>
      <p:cxnSp>
        <p:nvCxnSpPr>
          <p:cNvPr id="12" name="Straight Connector 11" descr=" "/>
          <p:cNvCxnSpPr/>
          <p:nvPr/>
        </p:nvCxnSpPr>
        <p:spPr>
          <a:xfrm rot="5400000" flipH="1" flipV="1">
            <a:off x="1341438" y="2570162"/>
            <a:ext cx="2611438" cy="2557463"/>
          </a:xfrm>
          <a:prstGeom prst="line">
            <a:avLst/>
          </a:prstGeom>
          <a:ln w="50800">
            <a:solidFill>
              <a:srgbClr val="F0B88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 "/>
          <p:cNvCxnSpPr/>
          <p:nvPr/>
        </p:nvCxnSpPr>
        <p:spPr>
          <a:xfrm>
            <a:off x="2892425" y="2740025"/>
            <a:ext cx="0" cy="29019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descr=" "/>
          <p:cNvCxnSpPr/>
          <p:nvPr/>
        </p:nvCxnSpPr>
        <p:spPr>
          <a:xfrm flipH="1" flipV="1">
            <a:off x="987425" y="3349625"/>
            <a:ext cx="2057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5721" name="TextBox 10" descr=" "/>
          <p:cNvSpPr txBox="1">
            <a:spLocks noChangeArrowheads="1"/>
          </p:cNvSpPr>
          <p:nvPr/>
        </p:nvSpPr>
        <p:spPr bwMode="auto">
          <a:xfrm>
            <a:off x="3578225" y="4870450"/>
            <a:ext cx="558800" cy="536575"/>
          </a:xfrm>
          <a:prstGeom prst="rect">
            <a:avLst/>
          </a:prstGeom>
          <a:noFill/>
          <a:ln w="9525">
            <a:noFill/>
            <a:miter lim="800000"/>
            <a:headEnd/>
            <a:tailEnd/>
          </a:ln>
        </p:spPr>
        <p:txBody>
          <a:bodyPr>
            <a:prstTxWarp prst="textNoShape">
              <a:avLst/>
            </a:prstTxWarp>
            <a:spAutoFit/>
          </a:bodyPr>
          <a:lstStyle/>
          <a:p>
            <a:pPr eaLnBrk="1" hangingPunct="1"/>
            <a:r>
              <a:rPr lang="en-US" sz="2800">
                <a:latin typeface="Kartika" pitchFamily="18" charset="0"/>
                <a:cs typeface="Arial" pitchFamily="-107" charset="0"/>
              </a:rPr>
              <a:t>D</a:t>
            </a:r>
            <a:endParaRPr lang="en-US" sz="2800" baseline="-25000">
              <a:latin typeface="Kartika" pitchFamily="18" charset="0"/>
              <a:cs typeface="Arial" pitchFamily="-107" charset="0"/>
            </a:endParaRPr>
          </a:p>
        </p:txBody>
      </p:sp>
      <p:sp>
        <p:nvSpPr>
          <p:cNvPr id="67594" name="TextBox 11" descr=" "/>
          <p:cNvSpPr txBox="1">
            <a:spLocks noChangeArrowheads="1"/>
          </p:cNvSpPr>
          <p:nvPr/>
        </p:nvSpPr>
        <p:spPr bwMode="auto">
          <a:xfrm>
            <a:off x="3225800" y="1825625"/>
            <a:ext cx="885825" cy="523875"/>
          </a:xfrm>
          <a:prstGeom prst="rect">
            <a:avLst/>
          </a:prstGeom>
          <a:noFill/>
          <a:ln w="9525">
            <a:noFill/>
            <a:miter lim="800000"/>
            <a:headEnd/>
            <a:tailEnd/>
          </a:ln>
        </p:spPr>
        <p:txBody>
          <a:bodyPr>
            <a:prstTxWarp prst="textNoShape">
              <a:avLst/>
            </a:prstTxWarp>
            <a:spAutoFit/>
          </a:bodyPr>
          <a:lstStyle/>
          <a:p>
            <a:pPr eaLnBrk="1" hangingPunct="1"/>
            <a:r>
              <a:rPr lang="en-US" sz="2800">
                <a:latin typeface="Kartika" pitchFamily="18" charset="0"/>
                <a:cs typeface="Arial" pitchFamily="-107" charset="0"/>
              </a:rPr>
              <a:t>S</a:t>
            </a:r>
            <a:r>
              <a:rPr lang="en-US" sz="2800" baseline="-25000">
                <a:latin typeface="Kartika" pitchFamily="18" charset="0"/>
                <a:cs typeface="Arial" pitchFamily="-107" charset="0"/>
              </a:rPr>
              <a:t>2</a:t>
            </a:r>
          </a:p>
        </p:txBody>
      </p:sp>
      <p:sp>
        <p:nvSpPr>
          <p:cNvPr id="115723" name="TextBox 14" descr=" "/>
          <p:cNvSpPr txBox="1">
            <a:spLocks noChangeArrowheads="1"/>
          </p:cNvSpPr>
          <p:nvPr/>
        </p:nvSpPr>
        <p:spPr bwMode="auto">
          <a:xfrm>
            <a:off x="3911600" y="2130425"/>
            <a:ext cx="885825" cy="523875"/>
          </a:xfrm>
          <a:prstGeom prst="rect">
            <a:avLst/>
          </a:prstGeom>
          <a:noFill/>
          <a:ln w="9525">
            <a:noFill/>
            <a:miter lim="800000"/>
            <a:headEnd/>
            <a:tailEnd/>
          </a:ln>
        </p:spPr>
        <p:txBody>
          <a:bodyPr>
            <a:prstTxWarp prst="textNoShape">
              <a:avLst/>
            </a:prstTxWarp>
            <a:spAutoFit/>
          </a:bodyPr>
          <a:lstStyle/>
          <a:p>
            <a:pPr eaLnBrk="1" hangingPunct="1"/>
            <a:r>
              <a:rPr lang="en-US" sz="2800">
                <a:latin typeface="Kartika" pitchFamily="18" charset="0"/>
                <a:cs typeface="Arial" pitchFamily="-107" charset="0"/>
              </a:rPr>
              <a:t>S</a:t>
            </a:r>
            <a:r>
              <a:rPr lang="en-US" sz="2800" baseline="-25000">
                <a:latin typeface="Kartika" pitchFamily="18" charset="0"/>
                <a:cs typeface="Arial" pitchFamily="-107" charset="0"/>
              </a:rPr>
              <a:t>1</a:t>
            </a:r>
          </a:p>
        </p:txBody>
      </p:sp>
      <p:cxnSp>
        <p:nvCxnSpPr>
          <p:cNvPr id="18" name="Straight Connector 17" descr=" "/>
          <p:cNvCxnSpPr/>
          <p:nvPr/>
        </p:nvCxnSpPr>
        <p:spPr>
          <a:xfrm>
            <a:off x="3121025" y="3349625"/>
            <a:ext cx="0" cy="228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descr=" "/>
          <p:cNvCxnSpPr/>
          <p:nvPr/>
        </p:nvCxnSpPr>
        <p:spPr>
          <a:xfrm flipH="1" flipV="1">
            <a:off x="987425" y="2740025"/>
            <a:ext cx="18145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598" name="TextBox 18" descr=" "/>
          <p:cNvSpPr txBox="1">
            <a:spLocks noChangeArrowheads="1"/>
          </p:cNvSpPr>
          <p:nvPr/>
        </p:nvSpPr>
        <p:spPr bwMode="auto">
          <a:xfrm>
            <a:off x="2889250" y="2633663"/>
            <a:ext cx="688975" cy="487362"/>
          </a:xfrm>
          <a:prstGeom prst="rect">
            <a:avLst/>
          </a:prstGeom>
          <a:noFill/>
          <a:ln w="9525">
            <a:noFill/>
            <a:miter lim="800000"/>
            <a:headEnd/>
            <a:tailEnd/>
          </a:ln>
        </p:spPr>
        <p:txBody>
          <a:bodyPr>
            <a:prstTxWarp prst="textNoShape">
              <a:avLst/>
            </a:prstTxWarp>
            <a:spAutoFit/>
          </a:bodyPr>
          <a:lstStyle/>
          <a:p>
            <a:pPr eaLnBrk="1" hangingPunct="1"/>
            <a:r>
              <a:rPr lang="en-US">
                <a:latin typeface="Kartika" pitchFamily="18" charset="0"/>
                <a:cs typeface="Arial" pitchFamily="-107" charset="0"/>
              </a:rPr>
              <a:t>E</a:t>
            </a:r>
            <a:r>
              <a:rPr lang="en-US" baseline="-25000">
                <a:latin typeface="Kartika" pitchFamily="18" charset="0"/>
                <a:cs typeface="Arial" pitchFamily="-107" charset="0"/>
              </a:rPr>
              <a:t>2</a:t>
            </a:r>
          </a:p>
        </p:txBody>
      </p:sp>
      <p:sp>
        <p:nvSpPr>
          <p:cNvPr id="115727" name="TextBox 19" descr=" "/>
          <p:cNvSpPr txBox="1">
            <a:spLocks noChangeArrowheads="1"/>
          </p:cNvSpPr>
          <p:nvPr/>
        </p:nvSpPr>
        <p:spPr bwMode="auto">
          <a:xfrm>
            <a:off x="3197225" y="3243263"/>
            <a:ext cx="688975" cy="487362"/>
          </a:xfrm>
          <a:prstGeom prst="rect">
            <a:avLst/>
          </a:prstGeom>
          <a:noFill/>
          <a:ln w="9525">
            <a:noFill/>
            <a:miter lim="800000"/>
            <a:headEnd/>
            <a:tailEnd/>
          </a:ln>
        </p:spPr>
        <p:txBody>
          <a:bodyPr>
            <a:prstTxWarp prst="textNoShape">
              <a:avLst/>
            </a:prstTxWarp>
            <a:spAutoFit/>
          </a:bodyPr>
          <a:lstStyle/>
          <a:p>
            <a:pPr eaLnBrk="1" hangingPunct="1"/>
            <a:r>
              <a:rPr lang="en-US">
                <a:latin typeface="Kartika" pitchFamily="18" charset="0"/>
                <a:cs typeface="Arial" pitchFamily="-107" charset="0"/>
              </a:rPr>
              <a:t>E</a:t>
            </a:r>
            <a:r>
              <a:rPr lang="en-US" baseline="-25000">
                <a:latin typeface="Kartika" pitchFamily="18" charset="0"/>
                <a:cs typeface="Arial" pitchFamily="-107" charset="0"/>
              </a:rPr>
              <a:t>1</a:t>
            </a:r>
          </a:p>
        </p:txBody>
      </p:sp>
      <p:sp>
        <p:nvSpPr>
          <p:cNvPr id="115728" name="TextBox 20" descr=" "/>
          <p:cNvSpPr txBox="1">
            <a:spLocks noChangeArrowheads="1"/>
          </p:cNvSpPr>
          <p:nvPr/>
        </p:nvSpPr>
        <p:spPr bwMode="auto">
          <a:xfrm>
            <a:off x="2965450" y="5756275"/>
            <a:ext cx="688975" cy="527050"/>
          </a:xfrm>
          <a:prstGeom prst="rect">
            <a:avLst/>
          </a:prstGeom>
          <a:noFill/>
          <a:ln w="9525">
            <a:noFill/>
            <a:miter lim="800000"/>
            <a:headEnd/>
            <a:tailEnd/>
          </a:ln>
        </p:spPr>
        <p:txBody>
          <a:bodyPr>
            <a:prstTxWarp prst="textNoShape">
              <a:avLst/>
            </a:prstTxWarp>
            <a:spAutoFit/>
          </a:bodyPr>
          <a:lstStyle/>
          <a:p>
            <a:pPr eaLnBrk="1" hangingPunct="1"/>
            <a:r>
              <a:rPr lang="en-US" sz="2000">
                <a:latin typeface="Kartika" pitchFamily="18" charset="0"/>
                <a:cs typeface="Arial" pitchFamily="-107" charset="0"/>
              </a:rPr>
              <a:t>Q</a:t>
            </a:r>
            <a:r>
              <a:rPr lang="en-US" sz="2000" baseline="-25000">
                <a:latin typeface="Kartika" pitchFamily="18" charset="0"/>
                <a:cs typeface="Arial" pitchFamily="-107" charset="0"/>
              </a:rPr>
              <a:t>1</a:t>
            </a:r>
          </a:p>
        </p:txBody>
      </p:sp>
      <p:sp>
        <p:nvSpPr>
          <p:cNvPr id="67601" name="TextBox 21" descr=" "/>
          <p:cNvSpPr txBox="1">
            <a:spLocks noChangeArrowheads="1"/>
          </p:cNvSpPr>
          <p:nvPr/>
        </p:nvSpPr>
        <p:spPr bwMode="auto">
          <a:xfrm>
            <a:off x="2627313" y="5730875"/>
            <a:ext cx="493712" cy="400050"/>
          </a:xfrm>
          <a:prstGeom prst="rect">
            <a:avLst/>
          </a:prstGeom>
          <a:noFill/>
          <a:ln w="9525">
            <a:noFill/>
            <a:miter lim="800000"/>
            <a:headEnd/>
            <a:tailEnd/>
          </a:ln>
        </p:spPr>
        <p:txBody>
          <a:bodyPr>
            <a:prstTxWarp prst="textNoShape">
              <a:avLst/>
            </a:prstTxWarp>
            <a:spAutoFit/>
          </a:bodyPr>
          <a:lstStyle/>
          <a:p>
            <a:pPr eaLnBrk="1" hangingPunct="1"/>
            <a:r>
              <a:rPr lang="en-US" sz="2000">
                <a:latin typeface="Kartika" pitchFamily="18" charset="0"/>
                <a:cs typeface="Arial" pitchFamily="-107" charset="0"/>
              </a:rPr>
              <a:t>Q</a:t>
            </a:r>
            <a:r>
              <a:rPr lang="en-US" sz="2000" baseline="-25000">
                <a:latin typeface="Kartika" pitchFamily="18" charset="0"/>
                <a:cs typeface="Arial" pitchFamily="-107" charset="0"/>
              </a:rPr>
              <a:t>2</a:t>
            </a:r>
          </a:p>
        </p:txBody>
      </p:sp>
      <p:sp>
        <p:nvSpPr>
          <p:cNvPr id="115730" name="TextBox 22" descr=" "/>
          <p:cNvSpPr txBox="1">
            <a:spLocks noChangeArrowheads="1"/>
          </p:cNvSpPr>
          <p:nvPr/>
        </p:nvSpPr>
        <p:spPr bwMode="auto">
          <a:xfrm>
            <a:off x="530225" y="3121025"/>
            <a:ext cx="533400" cy="400050"/>
          </a:xfrm>
          <a:prstGeom prst="rect">
            <a:avLst/>
          </a:prstGeom>
          <a:noFill/>
          <a:ln w="9525">
            <a:noFill/>
            <a:miter lim="800000"/>
            <a:headEnd/>
            <a:tailEnd/>
          </a:ln>
        </p:spPr>
        <p:txBody>
          <a:bodyPr>
            <a:prstTxWarp prst="textNoShape">
              <a:avLst/>
            </a:prstTxWarp>
            <a:spAutoFit/>
          </a:bodyPr>
          <a:lstStyle/>
          <a:p>
            <a:pPr eaLnBrk="1" hangingPunct="1"/>
            <a:r>
              <a:rPr lang="en-US" sz="2000">
                <a:latin typeface="Kartika" pitchFamily="18" charset="0"/>
                <a:cs typeface="Arial" pitchFamily="-107" charset="0"/>
              </a:rPr>
              <a:t>P</a:t>
            </a:r>
            <a:r>
              <a:rPr lang="en-US" sz="2000" baseline="-25000">
                <a:latin typeface="Kartika" pitchFamily="18" charset="0"/>
                <a:cs typeface="Arial" pitchFamily="-107" charset="0"/>
              </a:rPr>
              <a:t>1</a:t>
            </a:r>
          </a:p>
        </p:txBody>
      </p:sp>
      <p:sp>
        <p:nvSpPr>
          <p:cNvPr id="67603" name="TextBox 23" descr=" "/>
          <p:cNvSpPr txBox="1">
            <a:spLocks noChangeArrowheads="1"/>
          </p:cNvSpPr>
          <p:nvPr/>
        </p:nvSpPr>
        <p:spPr bwMode="auto">
          <a:xfrm>
            <a:off x="530225" y="2511425"/>
            <a:ext cx="609600" cy="400050"/>
          </a:xfrm>
          <a:prstGeom prst="rect">
            <a:avLst/>
          </a:prstGeom>
          <a:noFill/>
          <a:ln w="9525">
            <a:noFill/>
            <a:miter lim="800000"/>
            <a:headEnd/>
            <a:tailEnd/>
          </a:ln>
        </p:spPr>
        <p:txBody>
          <a:bodyPr>
            <a:prstTxWarp prst="textNoShape">
              <a:avLst/>
            </a:prstTxWarp>
            <a:spAutoFit/>
          </a:bodyPr>
          <a:lstStyle/>
          <a:p>
            <a:pPr eaLnBrk="1" hangingPunct="1"/>
            <a:r>
              <a:rPr lang="en-US" sz="2000">
                <a:latin typeface="Kartika" pitchFamily="18" charset="0"/>
                <a:cs typeface="Arial" pitchFamily="-107" charset="0"/>
              </a:rPr>
              <a:t>P</a:t>
            </a:r>
            <a:r>
              <a:rPr lang="en-US" sz="2000" baseline="-25000">
                <a:latin typeface="Kartika" pitchFamily="18" charset="0"/>
                <a:cs typeface="Arial" pitchFamily="-107" charset="0"/>
              </a:rPr>
              <a:t>2</a:t>
            </a:r>
          </a:p>
        </p:txBody>
      </p:sp>
      <p:cxnSp>
        <p:nvCxnSpPr>
          <p:cNvPr id="26" name="Straight Arrow Connector 25" descr=" "/>
          <p:cNvCxnSpPr/>
          <p:nvPr/>
        </p:nvCxnSpPr>
        <p:spPr>
          <a:xfrm flipH="1">
            <a:off x="3197225" y="2511425"/>
            <a:ext cx="609600"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descr=" "/>
          <p:cNvCxnSpPr/>
          <p:nvPr/>
        </p:nvCxnSpPr>
        <p:spPr>
          <a:xfrm flipV="1">
            <a:off x="530225" y="2740025"/>
            <a:ext cx="0" cy="592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descr=" "/>
          <p:cNvCxnSpPr/>
          <p:nvPr/>
        </p:nvCxnSpPr>
        <p:spPr>
          <a:xfrm flipH="1">
            <a:off x="2857500" y="6245225"/>
            <a:ext cx="2635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descr=" "/>
          <p:cNvCxnSpPr/>
          <p:nvPr/>
        </p:nvCxnSpPr>
        <p:spPr>
          <a:xfrm>
            <a:off x="2587625" y="1978025"/>
            <a:ext cx="1066800" cy="2895600"/>
          </a:xfrm>
          <a:prstGeom prst="line">
            <a:avLst/>
          </a:prstGeom>
          <a:ln w="50800">
            <a:solidFill>
              <a:srgbClr val="456C7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descr=" "/>
          <p:cNvCxnSpPr/>
          <p:nvPr/>
        </p:nvCxnSpPr>
        <p:spPr>
          <a:xfrm flipV="1">
            <a:off x="1173163" y="2282825"/>
            <a:ext cx="2176462" cy="2230438"/>
          </a:xfrm>
          <a:prstGeom prst="line">
            <a:avLst/>
          </a:prstGeom>
          <a:ln w="50800">
            <a:solidFill>
              <a:srgbClr val="C8583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7594"/>
                                        </p:tgtEl>
                                        <p:attrNameLst>
                                          <p:attrName>style.visibility</p:attrName>
                                        </p:attrNameLst>
                                      </p:cBhvr>
                                      <p:to>
                                        <p:strVal val="visible"/>
                                      </p:to>
                                    </p:set>
                                    <p:animEffect transition="in" filter="wipe(down)">
                                      <p:cBhvr>
                                        <p:cTn id="13" dur="500"/>
                                        <p:tgtEl>
                                          <p:spTgt spid="6759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7598"/>
                                        </p:tgtEl>
                                        <p:attrNameLst>
                                          <p:attrName>style.visibility</p:attrName>
                                        </p:attrNameLst>
                                      </p:cBhvr>
                                      <p:to>
                                        <p:strVal val="visible"/>
                                      </p:to>
                                    </p:set>
                                    <p:animEffect transition="in" filter="wipe(down)">
                                      <p:cBhvr>
                                        <p:cTn id="16" dur="500"/>
                                        <p:tgtEl>
                                          <p:spTgt spid="67598"/>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760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60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60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609">
                                            <p:txEl>
                                              <p:pRg st="4" end="4"/>
                                            </p:txEl>
                                          </p:spTgt>
                                        </p:tgtEl>
                                        <p:attrNameLst>
                                          <p:attrName>style.visibility</p:attrName>
                                        </p:attrNameLst>
                                      </p:cBhvr>
                                      <p:to>
                                        <p:strVal val="visible"/>
                                      </p:to>
                                    </p:set>
                                  </p:childTnLst>
                                </p:cTn>
                              </p:par>
                              <p:par>
                                <p:cTn id="39" presetID="22" presetClass="entr" presetSubtype="4" fill="hold" grpId="0" nodeType="withEffect">
                                  <p:stCondLst>
                                    <p:cond delay="0"/>
                                  </p:stCondLst>
                                  <p:childTnLst>
                                    <p:set>
                                      <p:cBhvr>
                                        <p:cTn id="40" dur="1" fill="hold">
                                          <p:stCondLst>
                                            <p:cond delay="0"/>
                                          </p:stCondLst>
                                        </p:cTn>
                                        <p:tgtEl>
                                          <p:spTgt spid="67601"/>
                                        </p:tgtEl>
                                        <p:attrNameLst>
                                          <p:attrName>style.visibility</p:attrName>
                                        </p:attrNameLst>
                                      </p:cBhvr>
                                      <p:to>
                                        <p:strVal val="visible"/>
                                      </p:to>
                                    </p:set>
                                    <p:animEffect transition="in" filter="wipe(down)">
                                      <p:cBhvr>
                                        <p:cTn id="41" dur="500"/>
                                        <p:tgtEl>
                                          <p:spTgt spid="67601"/>
                                        </p:tgtEl>
                                      </p:cBhvr>
                                    </p:animEffect>
                                  </p:childTnLst>
                                </p:cTn>
                              </p:par>
                              <p:par>
                                <p:cTn id="42" presetID="22" presetClass="entr" presetSubtype="4"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7603"/>
                                        </p:tgtEl>
                                        <p:attrNameLst>
                                          <p:attrName>style.visibility</p:attrName>
                                        </p:attrNameLst>
                                      </p:cBhvr>
                                      <p:to>
                                        <p:strVal val="visible"/>
                                      </p:to>
                                    </p:set>
                                    <p:animEffect transition="in" filter="wipe(down)">
                                      <p:cBhvr>
                                        <p:cTn id="52" dur="500"/>
                                        <p:tgtEl>
                                          <p:spTgt spid="6760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7594" grpId="0"/>
      <p:bldP spid="67598" grpId="0"/>
      <p:bldP spid="67601" grpId="0"/>
      <p:bldP spid="6760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265113" y="-17463"/>
            <a:ext cx="8878887" cy="768351"/>
          </a:xfrm>
        </p:spPr>
        <p:txBody>
          <a:bodyPr/>
          <a:lstStyle/>
          <a:p>
            <a:r>
              <a:rPr lang="en-US" sz="3000">
                <a:latin typeface="Helvetica Neue" pitchFamily="-107" charset="0"/>
                <a:cs typeface="Arial" pitchFamily="-107" charset="0"/>
              </a:rPr>
              <a:t>How Do We Decrease Illegal Drug Use?</a:t>
            </a:r>
            <a:r>
              <a:rPr lang="en-US" sz="3200">
                <a:latin typeface="Arial" pitchFamily="-107" charset="0"/>
                <a:cs typeface="Arial" pitchFamily="-107" charset="0"/>
              </a:rPr>
              <a:t>—</a:t>
            </a:r>
            <a:r>
              <a:rPr lang="en-US" sz="3000">
                <a:latin typeface="Helvetica Neue" pitchFamily="-107" charset="0"/>
                <a:cs typeface="Arial" pitchFamily="-107" charset="0"/>
              </a:rPr>
              <a:t>4</a:t>
            </a:r>
          </a:p>
        </p:txBody>
      </p:sp>
      <p:sp>
        <p:nvSpPr>
          <p:cNvPr id="69657" name="Content Placeholder 2"/>
          <p:cNvSpPr>
            <a:spLocks noGrp="1"/>
          </p:cNvSpPr>
          <p:nvPr>
            <p:ph idx="4294967295"/>
          </p:nvPr>
        </p:nvSpPr>
        <p:spPr>
          <a:xfrm>
            <a:off x="5199063" y="1138238"/>
            <a:ext cx="3944937" cy="5314950"/>
          </a:xfrm>
        </p:spPr>
        <p:txBody>
          <a:bodyPr/>
          <a:lstStyle/>
          <a:p>
            <a:pPr marL="0" indent="0">
              <a:buFont typeface="Arial" pitchFamily="-107" charset="0"/>
              <a:buNone/>
            </a:pPr>
            <a:r>
              <a:rPr lang="en-US" sz="2800" b="1" dirty="0">
                <a:solidFill>
                  <a:srgbClr val="1492C7"/>
                </a:solidFill>
                <a:latin typeface="Arial" pitchFamily="-107" charset="0"/>
                <a:cs typeface="Arial" pitchFamily="-107" charset="0"/>
              </a:rPr>
              <a:t>Let’s try a decrease in demand:</a:t>
            </a:r>
          </a:p>
          <a:p>
            <a:r>
              <a:rPr lang="en-US" sz="2400" dirty="0">
                <a:latin typeface="Arial" pitchFamily="-107" charset="0"/>
                <a:cs typeface="Arial" pitchFamily="-107" charset="0"/>
              </a:rPr>
              <a:t>Larger decrease in drug </a:t>
            </a:r>
            <a:r>
              <a:rPr lang="en-US" sz="2400" dirty="0" smtClean="0">
                <a:latin typeface="Arial" pitchFamily="-107" charset="0"/>
                <a:cs typeface="Arial" pitchFamily="-107" charset="0"/>
              </a:rPr>
              <a:t>transactions</a:t>
            </a:r>
          </a:p>
          <a:p>
            <a:r>
              <a:rPr lang="en-US" sz="2400" dirty="0" smtClean="0">
                <a:latin typeface="Arial" pitchFamily="-107" charset="0"/>
                <a:cs typeface="Arial" pitchFamily="-107" charset="0"/>
              </a:rPr>
              <a:t>Decrease </a:t>
            </a:r>
            <a:r>
              <a:rPr lang="en-US" sz="2400" dirty="0">
                <a:latin typeface="Arial" pitchFamily="-107" charset="0"/>
                <a:cs typeface="Arial" pitchFamily="-107" charset="0"/>
              </a:rPr>
              <a:t>in drug </a:t>
            </a:r>
            <a:r>
              <a:rPr lang="en-US" sz="2400" dirty="0" smtClean="0">
                <a:latin typeface="Arial" pitchFamily="-107" charset="0"/>
                <a:cs typeface="Arial" pitchFamily="-107" charset="0"/>
              </a:rPr>
              <a:t>prices</a:t>
            </a:r>
          </a:p>
          <a:p>
            <a:r>
              <a:rPr lang="en-US" sz="2400" dirty="0" smtClean="0">
                <a:latin typeface="Arial" pitchFamily="-107" charset="0"/>
                <a:cs typeface="Arial" pitchFamily="-107" charset="0"/>
              </a:rPr>
              <a:t>Decrease </a:t>
            </a:r>
            <a:r>
              <a:rPr lang="en-US" sz="2400" dirty="0">
                <a:latin typeface="Arial" pitchFamily="-107" charset="0"/>
                <a:cs typeface="Arial" pitchFamily="-107" charset="0"/>
              </a:rPr>
              <a:t>in drug </a:t>
            </a:r>
            <a:r>
              <a:rPr lang="en-US" sz="2400" dirty="0" smtClean="0">
                <a:latin typeface="Arial" pitchFamily="-107" charset="0"/>
                <a:cs typeface="Arial" pitchFamily="-107" charset="0"/>
              </a:rPr>
              <a:t>revenues</a:t>
            </a:r>
          </a:p>
          <a:p>
            <a:r>
              <a:rPr lang="en-US" sz="2400" dirty="0" smtClean="0">
                <a:latin typeface="Arial" pitchFamily="-107" charset="0"/>
                <a:cs typeface="Arial" pitchFamily="-107" charset="0"/>
              </a:rPr>
              <a:t>Drug </a:t>
            </a:r>
            <a:r>
              <a:rPr lang="en-US" sz="2400" dirty="0">
                <a:latin typeface="Arial" pitchFamily="-107" charset="0"/>
                <a:cs typeface="Arial" pitchFamily="-107" charset="0"/>
              </a:rPr>
              <a:t>dealing is now less attractive</a:t>
            </a:r>
          </a:p>
        </p:txBody>
      </p:sp>
      <p:sp>
        <p:nvSpPr>
          <p:cNvPr id="5" name="Rectangle 4"/>
          <p:cNvSpPr/>
          <p:nvPr/>
        </p:nvSpPr>
        <p:spPr>
          <a:xfrm>
            <a:off x="1209675" y="4075113"/>
            <a:ext cx="1371600" cy="16002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6" name="Rectangle 5"/>
          <p:cNvSpPr/>
          <p:nvPr/>
        </p:nvSpPr>
        <p:spPr>
          <a:xfrm>
            <a:off x="1222375" y="3336925"/>
            <a:ext cx="2057400" cy="2286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pSp>
        <p:nvGrpSpPr>
          <p:cNvPr id="117765" name="Group 8"/>
          <p:cNvGrpSpPr>
            <a:grpSpLocks/>
          </p:cNvGrpSpPr>
          <p:nvPr/>
        </p:nvGrpSpPr>
        <p:grpSpPr bwMode="auto">
          <a:xfrm>
            <a:off x="617538" y="2092325"/>
            <a:ext cx="4327525" cy="4305300"/>
            <a:chOff x="2133600" y="1792069"/>
            <a:chExt cx="3352800" cy="3266420"/>
          </a:xfrm>
        </p:grpSpPr>
        <p:cxnSp>
          <p:nvCxnSpPr>
            <p:cNvPr id="8" name="Straight Connector 7"/>
            <p:cNvCxnSpPr/>
            <p:nvPr/>
          </p:nvCxnSpPr>
          <p:spPr>
            <a:xfrm rot="5400000">
              <a:off x="1295768" y="3200653"/>
              <a:ext cx="25907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1135" y="4496020"/>
              <a:ext cx="26664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7787" name="TextBox 30"/>
            <p:cNvSpPr txBox="1">
              <a:spLocks noChangeArrowheads="1"/>
            </p:cNvSpPr>
            <p:nvPr/>
          </p:nvSpPr>
          <p:spPr bwMode="auto">
            <a:xfrm>
              <a:off x="2133600" y="1792069"/>
              <a:ext cx="609600" cy="523220"/>
            </a:xfrm>
            <a:prstGeom prst="rect">
              <a:avLst/>
            </a:prstGeom>
            <a:noFill/>
            <a:ln w="9525">
              <a:noFill/>
              <a:miter lim="800000"/>
              <a:headEnd/>
              <a:tailEnd/>
            </a:ln>
          </p:spPr>
          <p:txBody>
            <a:bodyPr>
              <a:prstTxWarp prst="textNoShape">
                <a:avLst/>
              </a:prstTxWarp>
              <a:spAutoFit/>
            </a:bodyPr>
            <a:lstStyle/>
            <a:p>
              <a:pPr eaLnBrk="1" hangingPunct="1"/>
              <a:r>
                <a:rPr lang="en-US" sz="2800">
                  <a:latin typeface="Kartika" pitchFamily="18" charset="0"/>
                  <a:cs typeface="Arial" pitchFamily="-107" charset="0"/>
                </a:rPr>
                <a:t>P</a:t>
              </a:r>
            </a:p>
          </p:txBody>
        </p:sp>
        <p:sp>
          <p:nvSpPr>
            <p:cNvPr id="117788" name="TextBox 31"/>
            <p:cNvSpPr txBox="1">
              <a:spLocks noChangeArrowheads="1"/>
            </p:cNvSpPr>
            <p:nvPr/>
          </p:nvSpPr>
          <p:spPr bwMode="auto">
            <a:xfrm>
              <a:off x="4876800" y="4535269"/>
              <a:ext cx="609600" cy="523220"/>
            </a:xfrm>
            <a:prstGeom prst="rect">
              <a:avLst/>
            </a:prstGeom>
            <a:noFill/>
            <a:ln w="9525">
              <a:noFill/>
              <a:miter lim="800000"/>
              <a:headEnd/>
              <a:tailEnd/>
            </a:ln>
          </p:spPr>
          <p:txBody>
            <a:bodyPr>
              <a:prstTxWarp prst="textNoShape">
                <a:avLst/>
              </a:prstTxWarp>
              <a:spAutoFit/>
            </a:bodyPr>
            <a:lstStyle/>
            <a:p>
              <a:pPr eaLnBrk="1" hangingPunct="1"/>
              <a:r>
                <a:rPr lang="en-US" sz="2800">
                  <a:latin typeface="Kartika" pitchFamily="18" charset="0"/>
                  <a:cs typeface="Arial" pitchFamily="-107" charset="0"/>
                </a:rPr>
                <a:t>Q</a:t>
              </a:r>
            </a:p>
          </p:txBody>
        </p:sp>
      </p:grpSp>
      <p:cxnSp>
        <p:nvCxnSpPr>
          <p:cNvPr id="12" name="Straight Connector 11"/>
          <p:cNvCxnSpPr/>
          <p:nvPr/>
        </p:nvCxnSpPr>
        <p:spPr>
          <a:xfrm rot="5400000" flipH="1" flipV="1">
            <a:off x="1476375" y="2570163"/>
            <a:ext cx="2611438" cy="2557462"/>
          </a:xfrm>
          <a:prstGeom prst="line">
            <a:avLst/>
          </a:prstGeom>
          <a:ln w="50800">
            <a:solidFill>
              <a:srgbClr val="C85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35150" y="2057400"/>
            <a:ext cx="1066800" cy="2895600"/>
          </a:xfrm>
          <a:prstGeom prst="line">
            <a:avLst/>
          </a:prstGeom>
          <a:ln w="50800">
            <a:solidFill>
              <a:srgbClr val="456C7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781175" y="4852988"/>
            <a:ext cx="16065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1208088" y="4049713"/>
            <a:ext cx="12779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7770" name="TextBox 10"/>
          <p:cNvSpPr txBox="1">
            <a:spLocks noChangeArrowheads="1"/>
          </p:cNvSpPr>
          <p:nvPr/>
        </p:nvSpPr>
        <p:spPr bwMode="auto">
          <a:xfrm>
            <a:off x="4129088" y="2203450"/>
            <a:ext cx="558800" cy="536575"/>
          </a:xfrm>
          <a:prstGeom prst="rect">
            <a:avLst/>
          </a:prstGeom>
          <a:noFill/>
          <a:ln w="9525">
            <a:noFill/>
            <a:miter lim="800000"/>
            <a:headEnd/>
            <a:tailEnd/>
          </a:ln>
        </p:spPr>
        <p:txBody>
          <a:bodyPr>
            <a:prstTxWarp prst="textNoShape">
              <a:avLst/>
            </a:prstTxWarp>
            <a:spAutoFit/>
          </a:bodyPr>
          <a:lstStyle/>
          <a:p>
            <a:pPr eaLnBrk="1" hangingPunct="1"/>
            <a:r>
              <a:rPr lang="en-US" sz="2800">
                <a:latin typeface="Kartika" pitchFamily="18" charset="0"/>
                <a:cs typeface="Arial" pitchFamily="-107" charset="0"/>
              </a:rPr>
              <a:t>S</a:t>
            </a:r>
            <a:endParaRPr lang="en-US" sz="2800" baseline="-25000">
              <a:latin typeface="Kartika" pitchFamily="18" charset="0"/>
              <a:cs typeface="Arial" pitchFamily="-107" charset="0"/>
            </a:endParaRPr>
          </a:p>
        </p:txBody>
      </p:sp>
      <p:sp>
        <p:nvSpPr>
          <p:cNvPr id="69643" name="TextBox 11"/>
          <p:cNvSpPr txBox="1">
            <a:spLocks noChangeArrowheads="1"/>
          </p:cNvSpPr>
          <p:nvPr/>
        </p:nvSpPr>
        <p:spPr bwMode="auto">
          <a:xfrm>
            <a:off x="2659063" y="5026025"/>
            <a:ext cx="885825" cy="688975"/>
          </a:xfrm>
          <a:prstGeom prst="rect">
            <a:avLst/>
          </a:prstGeom>
          <a:noFill/>
          <a:ln w="9525">
            <a:noFill/>
            <a:miter lim="800000"/>
            <a:headEnd/>
            <a:tailEnd/>
          </a:ln>
        </p:spPr>
        <p:txBody>
          <a:bodyPr>
            <a:prstTxWarp prst="textNoShape">
              <a:avLst/>
            </a:prstTxWarp>
            <a:spAutoFit/>
          </a:bodyPr>
          <a:lstStyle/>
          <a:p>
            <a:pPr eaLnBrk="1" hangingPunct="1"/>
            <a:r>
              <a:rPr lang="en-US" sz="2800">
                <a:latin typeface="Kartika" pitchFamily="18" charset="0"/>
                <a:cs typeface="Arial" pitchFamily="-107" charset="0"/>
              </a:rPr>
              <a:t>D</a:t>
            </a:r>
            <a:r>
              <a:rPr lang="en-US" sz="2800" baseline="-25000">
                <a:latin typeface="Kartika" pitchFamily="18" charset="0"/>
                <a:cs typeface="Arial" pitchFamily="-107" charset="0"/>
              </a:rPr>
              <a:t>2</a:t>
            </a:r>
          </a:p>
        </p:txBody>
      </p:sp>
      <p:sp>
        <p:nvSpPr>
          <p:cNvPr id="117772" name="TextBox 14"/>
          <p:cNvSpPr txBox="1">
            <a:spLocks noChangeArrowheads="1"/>
          </p:cNvSpPr>
          <p:nvPr/>
        </p:nvSpPr>
        <p:spPr bwMode="auto">
          <a:xfrm>
            <a:off x="3621088" y="4946650"/>
            <a:ext cx="885825" cy="688975"/>
          </a:xfrm>
          <a:prstGeom prst="rect">
            <a:avLst/>
          </a:prstGeom>
          <a:noFill/>
          <a:ln w="9525">
            <a:noFill/>
            <a:miter lim="800000"/>
            <a:headEnd/>
            <a:tailEnd/>
          </a:ln>
        </p:spPr>
        <p:txBody>
          <a:bodyPr>
            <a:prstTxWarp prst="textNoShape">
              <a:avLst/>
            </a:prstTxWarp>
            <a:spAutoFit/>
          </a:bodyPr>
          <a:lstStyle/>
          <a:p>
            <a:pPr eaLnBrk="1" hangingPunct="1"/>
            <a:r>
              <a:rPr lang="en-US" sz="2800">
                <a:latin typeface="Kartika" pitchFamily="18" charset="0"/>
                <a:cs typeface="Arial" pitchFamily="-107" charset="0"/>
              </a:rPr>
              <a:t>D</a:t>
            </a:r>
            <a:r>
              <a:rPr lang="en-US" sz="2800" baseline="-25000">
                <a:latin typeface="Kartika" pitchFamily="18" charset="0"/>
                <a:cs typeface="Arial" pitchFamily="-107" charset="0"/>
              </a:rPr>
              <a:t>1</a:t>
            </a:r>
          </a:p>
        </p:txBody>
      </p:sp>
      <p:cxnSp>
        <p:nvCxnSpPr>
          <p:cNvPr id="19" name="Straight Connector 18"/>
          <p:cNvCxnSpPr/>
          <p:nvPr/>
        </p:nvCxnSpPr>
        <p:spPr>
          <a:xfrm rot="16200000" flipH="1">
            <a:off x="2168525" y="4551363"/>
            <a:ext cx="2209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208088" y="3346450"/>
            <a:ext cx="19669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647" name="TextBox 18"/>
          <p:cNvSpPr txBox="1">
            <a:spLocks noChangeArrowheads="1"/>
          </p:cNvSpPr>
          <p:nvPr/>
        </p:nvSpPr>
        <p:spPr bwMode="auto">
          <a:xfrm>
            <a:off x="2582863" y="3990975"/>
            <a:ext cx="688975" cy="487363"/>
          </a:xfrm>
          <a:prstGeom prst="rect">
            <a:avLst/>
          </a:prstGeom>
          <a:noFill/>
          <a:ln w="9525">
            <a:noFill/>
            <a:miter lim="800000"/>
            <a:headEnd/>
            <a:tailEnd/>
          </a:ln>
        </p:spPr>
        <p:txBody>
          <a:bodyPr>
            <a:prstTxWarp prst="textNoShape">
              <a:avLst/>
            </a:prstTxWarp>
            <a:spAutoFit/>
          </a:bodyPr>
          <a:lstStyle/>
          <a:p>
            <a:pPr eaLnBrk="1" hangingPunct="1"/>
            <a:r>
              <a:rPr lang="en-US">
                <a:latin typeface="Kartika" pitchFamily="18" charset="0"/>
                <a:cs typeface="Arial" pitchFamily="-107" charset="0"/>
              </a:rPr>
              <a:t>E</a:t>
            </a:r>
            <a:r>
              <a:rPr lang="en-US" baseline="-25000">
                <a:latin typeface="Kartika" pitchFamily="18" charset="0"/>
                <a:cs typeface="Arial" pitchFamily="-107" charset="0"/>
              </a:rPr>
              <a:t>2</a:t>
            </a:r>
          </a:p>
        </p:txBody>
      </p:sp>
      <p:sp>
        <p:nvSpPr>
          <p:cNvPr id="117776" name="TextBox 19"/>
          <p:cNvSpPr txBox="1">
            <a:spLocks noChangeArrowheads="1"/>
          </p:cNvSpPr>
          <p:nvPr/>
        </p:nvSpPr>
        <p:spPr bwMode="auto">
          <a:xfrm>
            <a:off x="3392488" y="3243263"/>
            <a:ext cx="688975" cy="487362"/>
          </a:xfrm>
          <a:prstGeom prst="rect">
            <a:avLst/>
          </a:prstGeom>
          <a:noFill/>
          <a:ln w="9525">
            <a:noFill/>
            <a:miter lim="800000"/>
            <a:headEnd/>
            <a:tailEnd/>
          </a:ln>
        </p:spPr>
        <p:txBody>
          <a:bodyPr>
            <a:prstTxWarp prst="textNoShape">
              <a:avLst/>
            </a:prstTxWarp>
            <a:spAutoFit/>
          </a:bodyPr>
          <a:lstStyle/>
          <a:p>
            <a:pPr eaLnBrk="1" hangingPunct="1"/>
            <a:r>
              <a:rPr lang="en-US">
                <a:latin typeface="Kartika" pitchFamily="18" charset="0"/>
                <a:cs typeface="Arial" pitchFamily="-107" charset="0"/>
              </a:rPr>
              <a:t>E</a:t>
            </a:r>
            <a:r>
              <a:rPr lang="en-US" baseline="-25000">
                <a:latin typeface="Kartika" pitchFamily="18" charset="0"/>
                <a:cs typeface="Arial" pitchFamily="-107" charset="0"/>
              </a:rPr>
              <a:t>1</a:t>
            </a:r>
          </a:p>
        </p:txBody>
      </p:sp>
      <p:sp>
        <p:nvSpPr>
          <p:cNvPr id="117777" name="TextBox 20"/>
          <p:cNvSpPr txBox="1">
            <a:spLocks noChangeArrowheads="1"/>
          </p:cNvSpPr>
          <p:nvPr/>
        </p:nvSpPr>
        <p:spPr bwMode="auto">
          <a:xfrm>
            <a:off x="3076575" y="5756275"/>
            <a:ext cx="688975" cy="527050"/>
          </a:xfrm>
          <a:prstGeom prst="rect">
            <a:avLst/>
          </a:prstGeom>
          <a:noFill/>
          <a:ln w="9525">
            <a:noFill/>
            <a:miter lim="800000"/>
            <a:headEnd/>
            <a:tailEnd/>
          </a:ln>
        </p:spPr>
        <p:txBody>
          <a:bodyPr>
            <a:prstTxWarp prst="textNoShape">
              <a:avLst/>
            </a:prstTxWarp>
            <a:spAutoFit/>
          </a:bodyPr>
          <a:lstStyle/>
          <a:p>
            <a:pPr eaLnBrk="1" hangingPunct="1"/>
            <a:r>
              <a:rPr lang="en-US" sz="2000">
                <a:latin typeface="Kartika" pitchFamily="18" charset="0"/>
                <a:cs typeface="Arial" pitchFamily="-107" charset="0"/>
              </a:rPr>
              <a:t>Q</a:t>
            </a:r>
            <a:r>
              <a:rPr lang="en-US" sz="2000" baseline="-25000">
                <a:latin typeface="Kartika" pitchFamily="18" charset="0"/>
                <a:cs typeface="Arial" pitchFamily="-107" charset="0"/>
              </a:rPr>
              <a:t>1</a:t>
            </a:r>
          </a:p>
        </p:txBody>
      </p:sp>
      <p:sp>
        <p:nvSpPr>
          <p:cNvPr id="69650" name="TextBox 21"/>
          <p:cNvSpPr txBox="1">
            <a:spLocks noChangeArrowheads="1"/>
          </p:cNvSpPr>
          <p:nvPr/>
        </p:nvSpPr>
        <p:spPr bwMode="auto">
          <a:xfrm>
            <a:off x="2289175" y="5730875"/>
            <a:ext cx="688975" cy="527050"/>
          </a:xfrm>
          <a:prstGeom prst="rect">
            <a:avLst/>
          </a:prstGeom>
          <a:noFill/>
          <a:ln w="9525">
            <a:noFill/>
            <a:miter lim="800000"/>
            <a:headEnd/>
            <a:tailEnd/>
          </a:ln>
        </p:spPr>
        <p:txBody>
          <a:bodyPr>
            <a:prstTxWarp prst="textNoShape">
              <a:avLst/>
            </a:prstTxWarp>
            <a:spAutoFit/>
          </a:bodyPr>
          <a:lstStyle/>
          <a:p>
            <a:pPr eaLnBrk="1" hangingPunct="1"/>
            <a:r>
              <a:rPr lang="en-US" sz="2000">
                <a:latin typeface="Kartika" pitchFamily="18" charset="0"/>
                <a:cs typeface="Arial" pitchFamily="-107" charset="0"/>
              </a:rPr>
              <a:t>Q</a:t>
            </a:r>
            <a:r>
              <a:rPr lang="en-US" sz="2000" baseline="-25000">
                <a:latin typeface="Kartika" pitchFamily="18" charset="0"/>
                <a:cs typeface="Arial" pitchFamily="-107" charset="0"/>
              </a:rPr>
              <a:t>2</a:t>
            </a:r>
          </a:p>
        </p:txBody>
      </p:sp>
      <p:sp>
        <p:nvSpPr>
          <p:cNvPr id="117779" name="TextBox 22"/>
          <p:cNvSpPr txBox="1">
            <a:spLocks noChangeArrowheads="1"/>
          </p:cNvSpPr>
          <p:nvPr/>
        </p:nvSpPr>
        <p:spPr bwMode="auto">
          <a:xfrm>
            <a:off x="420688" y="3044825"/>
            <a:ext cx="688975" cy="527050"/>
          </a:xfrm>
          <a:prstGeom prst="rect">
            <a:avLst/>
          </a:prstGeom>
          <a:noFill/>
          <a:ln w="9525">
            <a:noFill/>
            <a:miter lim="800000"/>
            <a:headEnd/>
            <a:tailEnd/>
          </a:ln>
        </p:spPr>
        <p:txBody>
          <a:bodyPr>
            <a:prstTxWarp prst="textNoShape">
              <a:avLst/>
            </a:prstTxWarp>
            <a:spAutoFit/>
          </a:bodyPr>
          <a:lstStyle/>
          <a:p>
            <a:pPr eaLnBrk="1" hangingPunct="1"/>
            <a:r>
              <a:rPr lang="en-US" sz="2000">
                <a:latin typeface="Kartika" pitchFamily="18" charset="0"/>
                <a:cs typeface="Arial" pitchFamily="-107" charset="0"/>
              </a:rPr>
              <a:t>P</a:t>
            </a:r>
            <a:r>
              <a:rPr lang="en-US" sz="2000" baseline="-25000">
                <a:latin typeface="Kartika" pitchFamily="18" charset="0"/>
                <a:cs typeface="Arial" pitchFamily="-107" charset="0"/>
              </a:rPr>
              <a:t>1</a:t>
            </a:r>
          </a:p>
        </p:txBody>
      </p:sp>
      <p:sp>
        <p:nvSpPr>
          <p:cNvPr id="69652" name="TextBox 23"/>
          <p:cNvSpPr txBox="1">
            <a:spLocks noChangeArrowheads="1"/>
          </p:cNvSpPr>
          <p:nvPr/>
        </p:nvSpPr>
        <p:spPr bwMode="auto">
          <a:xfrm>
            <a:off x="420688" y="3748088"/>
            <a:ext cx="688975" cy="527050"/>
          </a:xfrm>
          <a:prstGeom prst="rect">
            <a:avLst/>
          </a:prstGeom>
          <a:noFill/>
          <a:ln w="9525">
            <a:noFill/>
            <a:miter lim="800000"/>
            <a:headEnd/>
            <a:tailEnd/>
          </a:ln>
        </p:spPr>
        <p:txBody>
          <a:bodyPr>
            <a:prstTxWarp prst="textNoShape">
              <a:avLst/>
            </a:prstTxWarp>
            <a:spAutoFit/>
          </a:bodyPr>
          <a:lstStyle/>
          <a:p>
            <a:pPr eaLnBrk="1" hangingPunct="1"/>
            <a:r>
              <a:rPr lang="en-US" sz="2000">
                <a:latin typeface="Kartika" pitchFamily="18" charset="0"/>
                <a:cs typeface="Arial" pitchFamily="-107" charset="0"/>
              </a:rPr>
              <a:t>P</a:t>
            </a:r>
            <a:r>
              <a:rPr lang="en-US" sz="2000" baseline="-25000">
                <a:latin typeface="Kartika" pitchFamily="18" charset="0"/>
                <a:cs typeface="Arial" pitchFamily="-107" charset="0"/>
              </a:rPr>
              <a:t>2</a:t>
            </a:r>
          </a:p>
        </p:txBody>
      </p:sp>
      <p:cxnSp>
        <p:nvCxnSpPr>
          <p:cNvPr id="27" name="Straight Arrow Connector 26"/>
          <p:cNvCxnSpPr/>
          <p:nvPr/>
        </p:nvCxnSpPr>
        <p:spPr>
          <a:xfrm rot="10800000">
            <a:off x="2135188" y="2511425"/>
            <a:ext cx="646112"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9606" y="3698082"/>
            <a:ext cx="701675"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2682875" y="5856288"/>
            <a:ext cx="492125"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782888" y="1978025"/>
            <a:ext cx="1066800" cy="2895600"/>
          </a:xfrm>
          <a:prstGeom prst="line">
            <a:avLst/>
          </a:prstGeom>
          <a:ln w="50800">
            <a:solidFill>
              <a:srgbClr val="89BCC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43"/>
                                        </p:tgtEl>
                                        <p:attrNameLst>
                                          <p:attrName>style.visibility</p:attrName>
                                        </p:attrNameLst>
                                      </p:cBhvr>
                                      <p:to>
                                        <p:strVal val="visible"/>
                                      </p:to>
                                    </p:set>
                                    <p:animEffect transition="in" filter="wipe(down)">
                                      <p:cBhvr>
                                        <p:cTn id="7" dur="500"/>
                                        <p:tgtEl>
                                          <p:spTgt spid="696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9647"/>
                                        </p:tgtEl>
                                        <p:attrNameLst>
                                          <p:attrName>style.visibility</p:attrName>
                                        </p:attrNameLst>
                                      </p:cBhvr>
                                      <p:to>
                                        <p:strVal val="visible"/>
                                      </p:to>
                                    </p:set>
                                    <p:animEffect transition="in" filter="wipe(down)">
                                      <p:cBhvr>
                                        <p:cTn id="10" dur="500"/>
                                        <p:tgtEl>
                                          <p:spTgt spid="69647"/>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9650"/>
                                        </p:tgtEl>
                                        <p:attrNameLst>
                                          <p:attrName>style.visibility</p:attrName>
                                        </p:attrNameLst>
                                      </p:cBhvr>
                                      <p:to>
                                        <p:strVal val="visible"/>
                                      </p:to>
                                    </p:set>
                                    <p:animEffect transition="in" filter="wipe(down)">
                                      <p:cBhvr>
                                        <p:cTn id="30" dur="500"/>
                                        <p:tgtEl>
                                          <p:spTgt spid="69650"/>
                                        </p:tgtEl>
                                      </p:cBhvr>
                                    </p:animEffect>
                                  </p:childTnLst>
                                </p:cTn>
                              </p:par>
                              <p:par>
                                <p:cTn id="31" presetID="1" presetClass="entr" presetSubtype="0" fill="hold" nodeType="withEffect">
                                  <p:stCondLst>
                                    <p:cond delay="0"/>
                                  </p:stCondLst>
                                  <p:childTnLst>
                                    <p:set>
                                      <p:cBhvr>
                                        <p:cTn id="32" dur="1" fill="hold">
                                          <p:stCondLst>
                                            <p:cond delay="0"/>
                                          </p:stCondLst>
                                        </p:cTn>
                                        <p:tgtEl>
                                          <p:spTgt spid="69657">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657">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657">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657">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9652"/>
                                        </p:tgtEl>
                                        <p:attrNameLst>
                                          <p:attrName>style.visibility</p:attrName>
                                        </p:attrNameLst>
                                      </p:cBhvr>
                                      <p:to>
                                        <p:strVal val="visible"/>
                                      </p:to>
                                    </p:set>
                                    <p:animEffect transition="in" filter="wipe(down)">
                                      <p:cBhvr>
                                        <p:cTn id="46" dur="500"/>
                                        <p:tgtEl>
                                          <p:spTgt spid="6965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9643" grpId="0"/>
      <p:bldP spid="69647" grpId="0"/>
      <p:bldP spid="69650" grpId="0"/>
      <p:bldP spid="6965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How Do We Decrease Illegal Drug Use?</a:t>
            </a:r>
            <a:r>
              <a:rPr lang="en-US">
                <a:latin typeface="Arial" pitchFamily="-107" charset="0"/>
                <a:cs typeface="Arial" pitchFamily="-107" charset="0"/>
              </a:rPr>
              <a:t>—</a:t>
            </a:r>
            <a:r>
              <a:rPr lang="en-US">
                <a:latin typeface="Helvetica Neue" pitchFamily="-107" charset="0"/>
                <a:cs typeface="Arial" pitchFamily="-107" charset="0"/>
              </a:rPr>
              <a:t>5 </a:t>
            </a:r>
          </a:p>
        </p:txBody>
      </p:sp>
      <p:sp>
        <p:nvSpPr>
          <p:cNvPr id="70659"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If we want to accomplish our two goals . . .</a:t>
            </a:r>
          </a:p>
          <a:p>
            <a:pPr lvl="1"/>
            <a:r>
              <a:rPr lang="en-US" sz="2800">
                <a:latin typeface="Arial" pitchFamily="-107" charset="0"/>
                <a:cs typeface="Arial" pitchFamily="-107" charset="0"/>
              </a:rPr>
              <a:t>Policy of decreasing drug demand will be better than trying to decrease drug supply</a:t>
            </a:r>
          </a:p>
          <a:p>
            <a:pPr lvl="1"/>
            <a:endParaRPr lang="en-US" sz="1000">
              <a:latin typeface="Arial" pitchFamily="-107" charset="0"/>
              <a:cs typeface="Arial" pitchFamily="-107" charset="0"/>
            </a:endParaRPr>
          </a:p>
          <a:p>
            <a:pPr lvl="1"/>
            <a:r>
              <a:rPr lang="en-US" sz="2800">
                <a:latin typeface="Arial" pitchFamily="-107" charset="0"/>
                <a:cs typeface="Arial" pitchFamily="-107" charset="0"/>
              </a:rPr>
              <a:t>Better to use resources on education and offering legal substitutes rather than increasing penalties and police enforcement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Conclusion</a:t>
            </a:r>
          </a:p>
        </p:txBody>
      </p:sp>
      <p:sp>
        <p:nvSpPr>
          <p:cNvPr id="121858"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Elasticity is a measure of sensitivity (responsiveness) between two variables.</a:t>
            </a:r>
          </a:p>
          <a:p>
            <a:pPr eaLnBrk="1" hangingPunct="1"/>
            <a:r>
              <a:rPr lang="en-US" sz="3200">
                <a:latin typeface="Arial" pitchFamily="-107" charset="0"/>
                <a:cs typeface="Arial" pitchFamily="-107" charset="0"/>
              </a:rPr>
              <a:t>The ability to determine whether demand and supply are elastic or inelastic allows economists to calculate the effects of personal, business, and policy decisions.</a:t>
            </a:r>
          </a:p>
          <a:p>
            <a:pPr eaLnBrk="1" hangingPunct="1"/>
            <a:r>
              <a:rPr lang="en-US" sz="3200">
                <a:latin typeface="Arial" pitchFamily="-107" charset="0"/>
                <a:cs typeface="Arial" pitchFamily="-107" charset="0"/>
              </a:rPr>
              <a:t>Understanding elasticity helps our economic model say much more about the world.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Price Elasticity of Demand</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27651"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Price elasticity of demand</a:t>
            </a:r>
          </a:p>
          <a:p>
            <a:pPr lvl="1" eaLnBrk="1" hangingPunct="1"/>
            <a:r>
              <a:rPr lang="en-US" sz="2800">
                <a:latin typeface="Arial" pitchFamily="-107" charset="0"/>
                <a:cs typeface="Arial" pitchFamily="-107" charset="0"/>
              </a:rPr>
              <a:t>A measure of the responsiveness of quantity demanded to a change in price</a:t>
            </a:r>
          </a:p>
          <a:p>
            <a:pPr lvl="1" eaLnBrk="1" hangingPunct="1"/>
            <a:r>
              <a:rPr lang="en-US" sz="2800">
                <a:latin typeface="Arial" pitchFamily="-107" charset="0"/>
                <a:cs typeface="Arial" pitchFamily="-107" charset="0"/>
              </a:rPr>
              <a:t>This gives us the </a:t>
            </a:r>
            <a:r>
              <a:rPr lang="en-US" sz="2800" i="1">
                <a:latin typeface="Arial" pitchFamily="-107" charset="0"/>
                <a:cs typeface="Arial" pitchFamily="-107" charset="0"/>
              </a:rPr>
              <a:t>sensitivity</a:t>
            </a:r>
            <a:r>
              <a:rPr lang="en-US" sz="2800">
                <a:latin typeface="Arial" pitchFamily="-107" charset="0"/>
                <a:cs typeface="Arial" pitchFamily="-107" charset="0"/>
              </a:rPr>
              <a:t> of the relationship between these two variables.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Price Elasticity of Demand</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28675" name="Content Placeholder 2"/>
          <p:cNvSpPr>
            <a:spLocks noGrp="1"/>
          </p:cNvSpPr>
          <p:nvPr>
            <p:ph idx="1"/>
          </p:nvPr>
        </p:nvSpPr>
        <p:spPr>
          <a:xfrm>
            <a:off x="457200" y="1611313"/>
            <a:ext cx="8229600" cy="4895850"/>
          </a:xfrm>
        </p:spPr>
        <p:txBody>
          <a:bodyPr/>
          <a:lstStyle/>
          <a:p>
            <a:pPr eaLnBrk="1" hangingPunct="1"/>
            <a:r>
              <a:rPr lang="en-US" sz="3200">
                <a:latin typeface="Arial" pitchFamily="-107" charset="0"/>
                <a:cs typeface="Arial" pitchFamily="-107" charset="0"/>
              </a:rPr>
              <a:t>Demand is </a:t>
            </a:r>
            <a:r>
              <a:rPr lang="en-US" sz="3200" b="1">
                <a:solidFill>
                  <a:srgbClr val="1492C7"/>
                </a:solidFill>
                <a:latin typeface="Arial" pitchFamily="-107" charset="0"/>
                <a:cs typeface="Arial" pitchFamily="-107" charset="0"/>
              </a:rPr>
              <a:t>elastic</a:t>
            </a:r>
            <a:r>
              <a:rPr lang="en-US" sz="3200">
                <a:latin typeface="Arial" pitchFamily="-107" charset="0"/>
                <a:cs typeface="Arial" pitchFamily="-107" charset="0"/>
              </a:rPr>
              <a:t> if</a:t>
            </a:r>
          </a:p>
          <a:p>
            <a:pPr lvl="1" eaLnBrk="1" hangingPunct="1"/>
            <a:r>
              <a:rPr lang="en-US" sz="2800">
                <a:latin typeface="Arial" pitchFamily="-107" charset="0"/>
                <a:cs typeface="Arial" pitchFamily="-107" charset="0"/>
              </a:rPr>
              <a:t>Quantity demanded changes significantly as the result of a price change</a:t>
            </a:r>
          </a:p>
          <a:p>
            <a:pPr lvl="1" eaLnBrk="1" hangingPunct="1"/>
            <a:r>
              <a:rPr lang="en-US" sz="2800">
                <a:latin typeface="Arial" pitchFamily="-107" charset="0"/>
                <a:cs typeface="Arial" pitchFamily="-107" charset="0"/>
              </a:rPr>
              <a:t>Elastic = </a:t>
            </a:r>
            <a:r>
              <a:rPr lang="ja-JP" altLang="en-US" sz="2800">
                <a:latin typeface="Arial" pitchFamily="-107" charset="0"/>
                <a:cs typeface="Arial" pitchFamily="-107" charset="0"/>
              </a:rPr>
              <a:t>“</a:t>
            </a:r>
            <a:r>
              <a:rPr lang="en-US" altLang="ja-JP" sz="2800">
                <a:latin typeface="Arial" pitchFamily="-107" charset="0"/>
                <a:cs typeface="Arial" pitchFamily="-107" charset="0"/>
              </a:rPr>
              <a:t>sensitive</a:t>
            </a:r>
            <a:r>
              <a:rPr lang="ja-JP" altLang="en-US" sz="2800">
                <a:latin typeface="Arial" pitchFamily="-107" charset="0"/>
                <a:cs typeface="Arial" pitchFamily="-107" charset="0"/>
              </a:rPr>
              <a:t>”</a:t>
            </a:r>
            <a:r>
              <a:rPr lang="en-US" altLang="ja-JP" sz="2800">
                <a:latin typeface="Arial" pitchFamily="-107" charset="0"/>
                <a:cs typeface="Arial" pitchFamily="-107" charset="0"/>
              </a:rPr>
              <a:t> or </a:t>
            </a:r>
            <a:r>
              <a:rPr lang="ja-JP" altLang="en-US" sz="2800">
                <a:latin typeface="Arial" pitchFamily="-107" charset="0"/>
                <a:cs typeface="Arial" pitchFamily="-107" charset="0"/>
              </a:rPr>
              <a:t>“</a:t>
            </a:r>
            <a:r>
              <a:rPr lang="en-US" altLang="ja-JP" sz="2800">
                <a:latin typeface="Arial" pitchFamily="-107" charset="0"/>
                <a:cs typeface="Arial" pitchFamily="-107" charset="0"/>
              </a:rPr>
              <a:t>responsive</a:t>
            </a:r>
            <a:r>
              <a:rPr lang="ja-JP" altLang="en-US" sz="2800">
                <a:latin typeface="Arial" pitchFamily="-107" charset="0"/>
                <a:cs typeface="Arial" pitchFamily="-107" charset="0"/>
              </a:rPr>
              <a:t>”</a:t>
            </a:r>
            <a:endParaRPr lang="en-US" altLang="ja-JP" sz="2800">
              <a:latin typeface="Arial" pitchFamily="-107" charset="0"/>
              <a:cs typeface="Arial" pitchFamily="-107" charset="0"/>
            </a:endParaRPr>
          </a:p>
          <a:p>
            <a:pPr eaLnBrk="1" hangingPunct="1"/>
            <a:endParaRPr lang="en-US" sz="3200">
              <a:latin typeface="Arial" pitchFamily="-107" charset="0"/>
              <a:cs typeface="Arial" pitchFamily="-107" charset="0"/>
            </a:endParaRPr>
          </a:p>
          <a:p>
            <a:pPr eaLnBrk="1" hangingPunct="1"/>
            <a:r>
              <a:rPr lang="en-US" sz="3200">
                <a:latin typeface="Arial" pitchFamily="-107" charset="0"/>
                <a:cs typeface="Arial" pitchFamily="-107" charset="0"/>
              </a:rPr>
              <a:t>Demand is </a:t>
            </a:r>
            <a:r>
              <a:rPr lang="en-US" sz="3200" b="1">
                <a:solidFill>
                  <a:srgbClr val="1492C7"/>
                </a:solidFill>
                <a:latin typeface="Arial" pitchFamily="-107" charset="0"/>
                <a:cs typeface="Arial" pitchFamily="-107" charset="0"/>
              </a:rPr>
              <a:t>inelastic</a:t>
            </a:r>
            <a:r>
              <a:rPr lang="en-US" sz="3200">
                <a:latin typeface="Arial" pitchFamily="-107" charset="0"/>
                <a:cs typeface="Arial" pitchFamily="-107" charset="0"/>
              </a:rPr>
              <a:t> if</a:t>
            </a:r>
          </a:p>
          <a:p>
            <a:pPr lvl="1" eaLnBrk="1" hangingPunct="1"/>
            <a:r>
              <a:rPr lang="en-US" sz="2800">
                <a:latin typeface="Arial" pitchFamily="-107" charset="0"/>
                <a:cs typeface="Arial" pitchFamily="-107" charset="0"/>
              </a:rPr>
              <a:t>Quantity demanded changes a small amount as the result of a price change</a:t>
            </a:r>
          </a:p>
          <a:p>
            <a:pPr lvl="1" eaLnBrk="1" hangingPunct="1"/>
            <a:r>
              <a:rPr lang="en-US" sz="2800">
                <a:latin typeface="Arial" pitchFamily="-107" charset="0"/>
                <a:cs typeface="Arial" pitchFamily="-107" charset="0"/>
              </a:rPr>
              <a:t>Inelastic = </a:t>
            </a:r>
            <a:r>
              <a:rPr lang="ja-JP" altLang="en-US" sz="2800">
                <a:latin typeface="Arial" pitchFamily="-107" charset="0"/>
                <a:cs typeface="Arial" pitchFamily="-107" charset="0"/>
              </a:rPr>
              <a:t>“</a:t>
            </a:r>
            <a:r>
              <a:rPr lang="en-US" altLang="ja-JP" sz="2800">
                <a:latin typeface="Arial" pitchFamily="-107" charset="0"/>
                <a:cs typeface="Arial" pitchFamily="-107" charset="0"/>
              </a:rPr>
              <a:t>insensitive</a:t>
            </a:r>
            <a:r>
              <a:rPr lang="ja-JP" altLang="en-US" sz="2800">
                <a:latin typeface="Arial" pitchFamily="-107" charset="0"/>
                <a:cs typeface="Arial" pitchFamily="-107" charset="0"/>
              </a:rPr>
              <a:t>”</a:t>
            </a:r>
            <a:r>
              <a:rPr lang="en-US" altLang="ja-JP" sz="2800">
                <a:latin typeface="Arial" pitchFamily="-107" charset="0"/>
                <a:cs typeface="Arial" pitchFamily="-107" charset="0"/>
              </a:rPr>
              <a:t> or </a:t>
            </a:r>
            <a:r>
              <a:rPr lang="ja-JP" altLang="en-US" sz="2800">
                <a:latin typeface="Arial" pitchFamily="-107" charset="0"/>
                <a:cs typeface="Arial" pitchFamily="-107" charset="0"/>
              </a:rPr>
              <a:t>“</a:t>
            </a:r>
            <a:r>
              <a:rPr lang="en-US" altLang="ja-JP" sz="2800">
                <a:latin typeface="Arial" pitchFamily="-107" charset="0"/>
                <a:cs typeface="Arial" pitchFamily="-107" charset="0"/>
              </a:rPr>
              <a:t>unresponsive</a:t>
            </a:r>
            <a:r>
              <a:rPr lang="ja-JP" altLang="en-US" sz="2800">
                <a:latin typeface="Arial" pitchFamily="-107" charset="0"/>
                <a:cs typeface="Arial" pitchFamily="-107" charset="0"/>
              </a:rPr>
              <a:t>”</a:t>
            </a:r>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6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Determinants of the Price Elasticity of Demand—1 </a:t>
            </a:r>
            <a:endParaRPr lang="en-US">
              <a:latin typeface="Helvetica Neue" pitchFamily="-107" charset="0"/>
              <a:cs typeface="Arial" pitchFamily="-107" charset="0"/>
            </a:endParaRPr>
          </a:p>
        </p:txBody>
      </p:sp>
      <p:sp>
        <p:nvSpPr>
          <p:cNvPr id="23554" name="Content Placeholder 2"/>
          <p:cNvSpPr>
            <a:spLocks noGrp="1"/>
          </p:cNvSpPr>
          <p:nvPr>
            <p:ph idx="1"/>
          </p:nvPr>
        </p:nvSpPr>
        <p:spPr>
          <a:xfrm>
            <a:off x="144463" y="1625600"/>
            <a:ext cx="8724900" cy="2936875"/>
          </a:xfrm>
        </p:spPr>
        <p:txBody>
          <a:bodyPr/>
          <a:lstStyle/>
          <a:p>
            <a:pPr marL="742950" indent="-742950" eaLnBrk="1" hangingPunct="1">
              <a:buFont typeface="Calibri" pitchFamily="-107" charset="0"/>
              <a:buAutoNum type="arabicPeriod"/>
            </a:pPr>
            <a:r>
              <a:rPr lang="en-US" dirty="0">
                <a:latin typeface="Arial" pitchFamily="-107" charset="0"/>
                <a:cs typeface="Arial" pitchFamily="-107" charset="0"/>
              </a:rPr>
              <a:t>Existence of substitutes</a:t>
            </a:r>
          </a:p>
          <a:p>
            <a:pPr marL="742950" indent="-742950" eaLnBrk="1" hangingPunct="1"/>
            <a:r>
              <a:rPr lang="en-US" sz="3200" dirty="0">
                <a:latin typeface="Arial" pitchFamily="-107" charset="0"/>
                <a:cs typeface="Arial" pitchFamily="-107" charset="0"/>
              </a:rPr>
              <a:t>Determines the </a:t>
            </a:r>
            <a:r>
              <a:rPr lang="en-US" sz="3200" i="1" dirty="0">
                <a:solidFill>
                  <a:srgbClr val="1492C7"/>
                </a:solidFill>
                <a:latin typeface="Arial" pitchFamily="-107" charset="0"/>
                <a:cs typeface="Arial" pitchFamily="-107" charset="0"/>
              </a:rPr>
              <a:t>options</a:t>
            </a:r>
            <a:r>
              <a:rPr lang="en-US" sz="3200" dirty="0">
                <a:latin typeface="Arial" pitchFamily="-107" charset="0"/>
                <a:cs typeface="Arial" pitchFamily="-107" charset="0"/>
              </a:rPr>
              <a:t> consumers have when the price changes</a:t>
            </a:r>
          </a:p>
          <a:p>
            <a:pPr lvl="1" eaLnBrk="1" hangingPunct="1"/>
            <a:r>
              <a:rPr lang="en-US" sz="2800" dirty="0">
                <a:latin typeface="Arial" pitchFamily="-107" charset="0"/>
                <a:cs typeface="Arial" pitchFamily="-107" charset="0"/>
              </a:rPr>
              <a:t>Many substitutes </a:t>
            </a:r>
            <a:r>
              <a:rPr lang="en-US" sz="2800" dirty="0" err="1">
                <a:latin typeface="Wingdings" pitchFamily="-107" charset="2"/>
                <a:cs typeface="Arial" pitchFamily="-107" charset="0"/>
                <a:sym typeface="Wingdings" pitchFamily="-107" charset="2"/>
              </a:rPr>
              <a:t></a:t>
            </a:r>
            <a:r>
              <a:rPr lang="en-US" sz="2800" dirty="0">
                <a:latin typeface="Arial" pitchFamily="-107" charset="0"/>
                <a:cs typeface="Arial" pitchFamily="-107" charset="0"/>
                <a:sym typeface="Wingdings" pitchFamily="-107" charset="2"/>
              </a:rPr>
              <a:t> elastic demand</a:t>
            </a:r>
          </a:p>
          <a:p>
            <a:pPr lvl="1" eaLnBrk="1" hangingPunct="1"/>
            <a:r>
              <a:rPr lang="en-US" sz="2800" dirty="0">
                <a:latin typeface="Arial" pitchFamily="-107" charset="0"/>
                <a:cs typeface="Arial" pitchFamily="-107" charset="0"/>
                <a:sym typeface="Wingdings" pitchFamily="-107" charset="2"/>
              </a:rPr>
              <a:t>Few substitutes </a:t>
            </a:r>
            <a:r>
              <a:rPr lang="en-US" sz="2800" dirty="0" err="1">
                <a:latin typeface="Wingdings" pitchFamily="-107" charset="2"/>
                <a:cs typeface="Arial" pitchFamily="-107" charset="0"/>
                <a:sym typeface="Wingdings" pitchFamily="-107" charset="2"/>
              </a:rPr>
              <a:t></a:t>
            </a:r>
            <a:r>
              <a:rPr lang="en-US" sz="2800" dirty="0">
                <a:latin typeface="Arial" pitchFamily="-107" charset="0"/>
                <a:cs typeface="Arial" pitchFamily="-107" charset="0"/>
                <a:sym typeface="Wingdings" pitchFamily="-107" charset="2"/>
              </a:rPr>
              <a:t> inelastic demand</a:t>
            </a:r>
          </a:p>
          <a:p>
            <a:pPr lvl="2" eaLnBrk="1" hangingPunct="1"/>
            <a:endParaRPr lang="en-US" dirty="0">
              <a:latin typeface="Arial" pitchFamily="-107" charset="0"/>
              <a:ea typeface="MS PGothic" pitchFamily="34" charset="-128"/>
              <a:cs typeface="MS PGothic" pitchFamily="34" charset="-128"/>
            </a:endParaRPr>
          </a:p>
        </p:txBody>
      </p:sp>
      <p:pic>
        <p:nvPicPr>
          <p:cNvPr id="6" name="Picture 5" descr="A whole cantaloupe sits beside two cantaloupe wedges."/>
          <p:cNvPicPr>
            <a:picLocks noChangeAspect="1"/>
          </p:cNvPicPr>
          <p:nvPr/>
        </p:nvPicPr>
        <p:blipFill>
          <a:blip r:embed="rId3"/>
          <a:srcRect b="2703"/>
          <a:stretch>
            <a:fillRect/>
          </a:stretch>
        </p:blipFill>
        <p:spPr>
          <a:xfrm>
            <a:off x="1748048" y="4593302"/>
            <a:ext cx="3024400" cy="2045135"/>
          </a:xfrm>
          <a:prstGeom prst="rect">
            <a:avLst/>
          </a:prstGeom>
        </p:spPr>
      </p:pic>
      <p:pic>
        <p:nvPicPr>
          <p:cNvPr id="7" name="Picture 6" descr="A fluorescent lightbulb."/>
          <p:cNvPicPr>
            <a:picLocks noChangeAspect="1"/>
          </p:cNvPicPr>
          <p:nvPr/>
        </p:nvPicPr>
        <p:blipFill>
          <a:blip r:embed="rId4"/>
          <a:srcRect b="2613"/>
          <a:stretch>
            <a:fillRect/>
          </a:stretch>
        </p:blipFill>
        <p:spPr>
          <a:xfrm>
            <a:off x="5282794" y="4374610"/>
            <a:ext cx="1356142" cy="2365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Determinants of the Price Elasticity of Demand—2 </a:t>
            </a:r>
            <a:endParaRPr lang="en-US">
              <a:latin typeface="Helvetica Neue" pitchFamily="-107" charset="0"/>
              <a:cs typeface="Arial" pitchFamily="-107" charset="0"/>
            </a:endParaRPr>
          </a:p>
        </p:txBody>
      </p:sp>
      <p:sp>
        <p:nvSpPr>
          <p:cNvPr id="30723" name="Content Placeholder 2"/>
          <p:cNvSpPr>
            <a:spLocks noGrp="1"/>
          </p:cNvSpPr>
          <p:nvPr>
            <p:ph idx="1"/>
          </p:nvPr>
        </p:nvSpPr>
        <p:spPr>
          <a:xfrm>
            <a:off x="109538" y="1712913"/>
            <a:ext cx="6480175" cy="4895850"/>
          </a:xfrm>
        </p:spPr>
        <p:txBody>
          <a:bodyPr/>
          <a:lstStyle/>
          <a:p>
            <a:pPr marL="514350" indent="-514350" eaLnBrk="1" hangingPunct="1">
              <a:buFont typeface="Calibri" pitchFamily="-107" charset="0"/>
              <a:buAutoNum type="arabicPeriod" startAt="2"/>
            </a:pPr>
            <a:r>
              <a:rPr lang="en-US" dirty="0">
                <a:latin typeface="Arial" pitchFamily="-107" charset="0"/>
                <a:cs typeface="Arial" pitchFamily="-107" charset="0"/>
              </a:rPr>
              <a:t>Share of the budget spent on the good</a:t>
            </a:r>
          </a:p>
          <a:p>
            <a:pPr marL="514350" indent="-514350" eaLnBrk="1" hangingPunct="1"/>
            <a:r>
              <a:rPr lang="en-US" sz="3200" dirty="0">
                <a:latin typeface="Arial" pitchFamily="-107" charset="0"/>
                <a:cs typeface="Arial" pitchFamily="-107" charset="0"/>
              </a:rPr>
              <a:t>Determines how much the price change affects the consumer</a:t>
            </a:r>
          </a:p>
          <a:p>
            <a:pPr lvl="1" eaLnBrk="1" hangingPunct="1"/>
            <a:r>
              <a:rPr lang="en-US" sz="2800" dirty="0">
                <a:latin typeface="Arial" pitchFamily="-107" charset="0"/>
                <a:cs typeface="Arial" pitchFamily="-107" charset="0"/>
              </a:rPr>
              <a:t>“Big-ticket items” </a:t>
            </a:r>
            <a:r>
              <a:rPr lang="en-US" sz="2800" dirty="0">
                <a:latin typeface="Wingdings" pitchFamily="-107" charset="2"/>
                <a:cs typeface="Arial" pitchFamily="-107" charset="0"/>
                <a:sym typeface="Wingdings" pitchFamily="-107" charset="2"/>
              </a:rPr>
              <a:t></a:t>
            </a:r>
            <a:r>
              <a:rPr lang="en-US" sz="2800" dirty="0">
                <a:latin typeface="Arial" pitchFamily="-107" charset="0"/>
                <a:cs typeface="Arial" pitchFamily="-107" charset="0"/>
                <a:sym typeface="Wingdings" pitchFamily="-107" charset="2"/>
              </a:rPr>
              <a:t> elastic demand</a:t>
            </a:r>
          </a:p>
          <a:p>
            <a:pPr lvl="1" eaLnBrk="1" hangingPunct="1"/>
            <a:r>
              <a:rPr lang="en-US" sz="2800" dirty="0">
                <a:latin typeface="Arial" pitchFamily="-107" charset="0"/>
                <a:cs typeface="Arial" pitchFamily="-107" charset="0"/>
              </a:rPr>
              <a:t>Inexpensive items </a:t>
            </a:r>
            <a:r>
              <a:rPr lang="en-US" sz="2800" dirty="0">
                <a:latin typeface="Wingdings" pitchFamily="-107" charset="2"/>
                <a:cs typeface="Arial" pitchFamily="-107" charset="0"/>
                <a:sym typeface="Wingdings" pitchFamily="-107" charset="2"/>
              </a:rPr>
              <a:t></a:t>
            </a:r>
            <a:r>
              <a:rPr lang="en-US" sz="2800" dirty="0">
                <a:latin typeface="Arial" pitchFamily="-107" charset="0"/>
                <a:cs typeface="Arial" pitchFamily="-107" charset="0"/>
                <a:sym typeface="Wingdings" pitchFamily="-107" charset="2"/>
              </a:rPr>
              <a:t> inelastic demand</a:t>
            </a:r>
          </a:p>
        </p:txBody>
      </p:sp>
      <p:pic>
        <p:nvPicPr>
          <p:cNvPr id="30724" name="Picture 4" descr="A car salesman stands next to two cars. A dog sits on one of the cars."/>
          <p:cNvPicPr>
            <a:picLocks noChangeAspect="1" noChangeArrowheads="1"/>
          </p:cNvPicPr>
          <p:nvPr/>
        </p:nvPicPr>
        <p:blipFill>
          <a:blip r:embed="rId3"/>
          <a:srcRect/>
          <a:stretch>
            <a:fillRect/>
          </a:stretch>
        </p:blipFill>
        <p:spPr bwMode="auto">
          <a:xfrm>
            <a:off x="6500813" y="1646238"/>
            <a:ext cx="2643187" cy="3683000"/>
          </a:xfrm>
          <a:prstGeom prst="rect">
            <a:avLst/>
          </a:prstGeom>
          <a:noFill/>
          <a:ln w="9525">
            <a:noFill/>
            <a:miter lim="800000"/>
            <a:headEnd/>
            <a:tailEnd/>
          </a:ln>
        </p:spPr>
      </p:pic>
      <p:pic>
        <p:nvPicPr>
          <p:cNvPr id="30725" name="Picture 5" descr="One and a half Reese's peanut butter cups."/>
          <p:cNvPicPr>
            <a:picLocks noChangeAspect="1" noChangeArrowheads="1"/>
          </p:cNvPicPr>
          <p:nvPr/>
        </p:nvPicPr>
        <p:blipFill>
          <a:blip r:embed="rId4"/>
          <a:srcRect/>
          <a:stretch>
            <a:fillRect/>
          </a:stretch>
        </p:blipFill>
        <p:spPr bwMode="auto">
          <a:xfrm>
            <a:off x="6500813" y="5449888"/>
            <a:ext cx="2487612" cy="96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solidFill>
            <a:schemeClr val="tx1"/>
          </a:solidFill>
        </a:ln>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10397</TotalTime>
  <Words>6044</Words>
  <Application>Microsoft Macintosh PowerPoint</Application>
  <PresentationFormat>On-screen Show (4:3)</PresentationFormat>
  <Paragraphs>890</Paragraphs>
  <Slides>55</Slides>
  <Notes>55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6" baseType="lpstr">
      <vt:lpstr>Calibri</vt:lpstr>
      <vt:lpstr>Helvetica Neue</vt:lpstr>
      <vt:lpstr>Helvetica Neue Medium</vt:lpstr>
      <vt:lpstr>Kartika</vt:lpstr>
      <vt:lpstr>MS PGothic</vt:lpstr>
      <vt:lpstr>ＭＳ Ｐゴシック</vt:lpstr>
      <vt:lpstr>Wingdings</vt:lpstr>
      <vt:lpstr>ヒラギノ角ゴ Pro W3</vt:lpstr>
      <vt:lpstr>Arial</vt:lpstr>
      <vt:lpstr>Office Theme</vt:lpstr>
      <vt:lpstr>Equation</vt:lpstr>
      <vt:lpstr>Elasticity</vt:lpstr>
      <vt:lpstr>Previously</vt:lpstr>
      <vt:lpstr>Big Questions</vt:lpstr>
      <vt:lpstr>Here’s a question for you…</vt:lpstr>
      <vt:lpstr>Price Elasticity of Demand—1 </vt:lpstr>
      <vt:lpstr>Price Elasticity of Demand—2 </vt:lpstr>
      <vt:lpstr>Price Elasticity of Demand—3 </vt:lpstr>
      <vt:lpstr>Determinants of the Price Elasticity of Demand—1 </vt:lpstr>
      <vt:lpstr>Determinants of the Price Elasticity of Demand—2 </vt:lpstr>
      <vt:lpstr>Determinants of the Price Elasticity of Demand—3 </vt:lpstr>
      <vt:lpstr>Determinants of the Price Elasticity of Demand—4 </vt:lpstr>
      <vt:lpstr>Determinants of the Price Elasticity of Demand—5 </vt:lpstr>
      <vt:lpstr>Practice What You Know—1 </vt:lpstr>
      <vt:lpstr>The Price Elasticity of Demand Formula</vt:lpstr>
      <vt:lpstr>Example: Calculating ED—1 </vt:lpstr>
      <vt:lpstr>Example: Calculating ED—2</vt:lpstr>
      <vt:lpstr>Practice What You Know—2 </vt:lpstr>
      <vt:lpstr>Midpoint Method—1 </vt:lpstr>
      <vt:lpstr>Midpoint Method—2 </vt:lpstr>
      <vt:lpstr>Midpoint Method—3 </vt:lpstr>
      <vt:lpstr>Graphing Price Elasticity—1 </vt:lpstr>
      <vt:lpstr>Graphing Price Elasticity—2 </vt:lpstr>
      <vt:lpstr>Graphing Price Elasticity—3 </vt:lpstr>
      <vt:lpstr>Graphing Price Elasticity—4 </vt:lpstr>
      <vt:lpstr>Graphing Price Elasticity—5 </vt:lpstr>
      <vt:lpstr>Time, Elasticity, and Demand Curve</vt:lpstr>
      <vt:lpstr>Slope and Elasticity</vt:lpstr>
      <vt:lpstr>Difference between Slope and Elasticity</vt:lpstr>
      <vt:lpstr>Demand Elasticity and Total Revenues</vt:lpstr>
      <vt:lpstr>Example</vt:lpstr>
      <vt:lpstr>Price Elasticity of Demand and Total Revenue</vt:lpstr>
      <vt:lpstr>Total Revenue Trade-Offs—1 </vt:lpstr>
      <vt:lpstr>Total Revenue Trade-Offs—2 </vt:lpstr>
      <vt:lpstr>Total Revenue Trade-Offs—3 </vt:lpstr>
      <vt:lpstr>Practice What You Know—3 </vt:lpstr>
      <vt:lpstr>Income Elasticity—1 </vt:lpstr>
      <vt:lpstr>Income Elasticity—2 </vt:lpstr>
      <vt:lpstr>Practice What You Know—4 </vt:lpstr>
      <vt:lpstr>Practice What You Know—5 </vt:lpstr>
      <vt:lpstr>Cross-Price Elasticity—1 </vt:lpstr>
      <vt:lpstr>Cross-Price Elasticity—2 </vt:lpstr>
      <vt:lpstr>Practice What You Know—6 </vt:lpstr>
      <vt:lpstr>Price Elasticity of Supply</vt:lpstr>
      <vt:lpstr>Determinants of the Price Elasticity of Supply—1 </vt:lpstr>
      <vt:lpstr>The Determinants of the Price Elasticity of Supply—2 </vt:lpstr>
      <vt:lpstr>Supply Elasticity over Time</vt:lpstr>
      <vt:lpstr>Calculating the Price Elasticity of Supply</vt:lpstr>
      <vt:lpstr>Combining Supply and Demand</vt:lpstr>
      <vt:lpstr>Increase in Demand for Oil from China</vt:lpstr>
      <vt:lpstr>How Do We Decrease Illegal Drug Use?—1 </vt:lpstr>
      <vt:lpstr>How Do We Decrease Illegal Drug Use?—2</vt:lpstr>
      <vt:lpstr>How Do We Decrease Illegal Drug Use?—3 </vt:lpstr>
      <vt:lpstr>How Do We Decrease Illegal Drug Use?—4</vt:lpstr>
      <vt:lpstr>How Do We Decrease Illegal Drug Use?—5 </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Victoria Reuter</cp:lastModifiedBy>
  <cp:revision>758</cp:revision>
  <dcterms:created xsi:type="dcterms:W3CDTF">2016-12-23T17:49:07Z</dcterms:created>
  <dcterms:modified xsi:type="dcterms:W3CDTF">2017-03-29T15:44:06Z</dcterms:modified>
</cp:coreProperties>
</file>